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66" r:id="rId2"/>
    <p:sldId id="256" r:id="rId3"/>
    <p:sldId id="265" r:id="rId4"/>
    <p:sldId id="290" r:id="rId5"/>
    <p:sldId id="291" r:id="rId6"/>
    <p:sldId id="268" r:id="rId7"/>
    <p:sldId id="297" r:id="rId8"/>
    <p:sldId id="295" r:id="rId9"/>
    <p:sldId id="296" r:id="rId10"/>
    <p:sldId id="302" r:id="rId11"/>
    <p:sldId id="299" r:id="rId12"/>
    <p:sldId id="303" r:id="rId13"/>
    <p:sldId id="317" r:id="rId14"/>
    <p:sldId id="328" r:id="rId15"/>
    <p:sldId id="304" r:id="rId16"/>
    <p:sldId id="305" r:id="rId17"/>
    <p:sldId id="312" r:id="rId18"/>
    <p:sldId id="306" r:id="rId19"/>
    <p:sldId id="311" r:id="rId20"/>
    <p:sldId id="329" r:id="rId21"/>
    <p:sldId id="315" r:id="rId22"/>
    <p:sldId id="314" r:id="rId23"/>
    <p:sldId id="313" r:id="rId24"/>
    <p:sldId id="318" r:id="rId25"/>
    <p:sldId id="324" r:id="rId26"/>
    <p:sldId id="321" r:id="rId27"/>
    <p:sldId id="319" r:id="rId28"/>
    <p:sldId id="323" r:id="rId29"/>
    <p:sldId id="322" r:id="rId30"/>
    <p:sldId id="326" r:id="rId31"/>
    <p:sldId id="330" r:id="rId32"/>
    <p:sldId id="294" r:id="rId3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F01B45-91D3-4590-84DA-AA52642E5921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8A6317-B92F-41DD-964D-0AFF4E3DD7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1058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约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16 </a:t>
            </a:r>
            <a:r>
              <a:rPr lang="zh-CN" altLang="en-US" dirty="0"/>
              <a:t>上帝爱世人，甚至将他的独生子赐给他们，叫一切信他的，不至灭亡，反得永生。 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8A6317-B92F-41DD-964D-0AFF4E3DD7A8}" type="slidenum">
              <a:rPr lang="zh-CN" altLang="en-US" smtClean="0"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5024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E4F6F-40FE-C144-5CC8-CC8A7DD17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C3B16F0A-6AFE-A961-973C-5303DCA816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E3E685E4-AA46-00FA-5BBE-89E71CD6F6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约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16 </a:t>
            </a:r>
            <a:r>
              <a:rPr lang="zh-CN" altLang="en-US" dirty="0"/>
              <a:t>上帝爱世人，甚至将他的独生子赐给他们，叫一切信他的，不至灭亡，反得永生。 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1DEBFA5-8B97-BE3A-73BE-523271AA60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8A6317-B92F-41DD-964D-0AFF4E3DD7A8}" type="slidenum">
              <a:rPr lang="zh-CN" altLang="en-US" smtClean="0"/>
              <a:t>28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1988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51CE1B8-24F9-4DAB-C145-B7555E4B3A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8F6DFFD-1654-7261-17AB-64C7F5EED7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F9B6F5C-4AA7-1470-7C6E-0D75CC1B5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488F2FB-6889-3115-2598-0B55E7E28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01C2690-9D13-E629-788C-C096613F9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7707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9D2440C-CB8F-D88F-D4E4-9E42E1196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E031933-BF81-8C56-9ABA-4B2DD97BC6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1223DC2-234B-2CEA-A263-ACAABE1B2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C065C2A-1095-CC5A-0955-C616FCAE7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4DB69C4-EA18-32BD-03D0-F662668F1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7069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BF6C2EC-875A-DAE2-0761-97D9881184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47FFDF1-C695-0477-90AA-F752B59CE6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A738579-8019-0068-A7B2-3C3B75ECA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6786E11-995B-DF93-6808-BB3B78554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68D97E2-2C7A-6BA9-AC9F-8FCE97631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351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E40C99-5744-19E0-B628-D79B6F45C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4BA0E38-A066-244C-06B1-EACAA017F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356282-30AD-4601-BE30-72E523688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37CC1A9-2E56-C099-329A-98267BFA0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97A52A5-4599-1260-5EED-FC30F1A64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8249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3F1772-0E09-7BB3-7EE7-1C66E92FF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AE03834-0256-8ACF-697A-8F6C62E9F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B79BB86-CAD4-C2FC-7B19-B7DAACED4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0063C91-4F93-69AB-8281-A5C13F7C4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2917046-5266-95A1-F2C7-176FF485E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5275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805AA06-E0AD-D5A7-FEA9-3B7B0A7BD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5F16893-A85E-1932-FBFB-C8180F26BD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C87B6CB-1972-539E-152A-2FFBB5617B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E518147-E606-1F2E-A75D-262382C6F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58FAB96-96DD-6661-9878-92B4962FA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14FC435-EA68-6E23-E7E0-2B7339E87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0439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7F54A3-A984-C3C1-56B7-E4200F1C4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80080C1-BDF2-C867-571A-BAB9B01770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3C3D08F-5449-99CD-050A-D013FD82A3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5CCD86D-7778-5509-8799-4D9240BA6A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6A5900FE-B0B6-1A10-9EF9-1C7343D1B0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C423C792-EDE9-84F7-44E4-E25834CCC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9661CC16-130D-D89E-E3F9-903BC226F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F227267B-6509-710E-4DB7-C3CF75E83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444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F66DB38-E61C-F0F1-D36F-A4FE22ABE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1768C97-6AD3-553A-E5FC-2BC473566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E1E0B88D-D7BD-AA8F-C76A-2D1CFCD29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CDD49BB-41D7-36F8-25F4-9FFCCD66D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6609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21CA676-9CD5-9916-26D0-E3A0512E6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241EFE42-3199-503C-C9BF-15DDB1FF6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D39E125-26E1-DC60-8CDD-36FCDB62E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9801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7D91243-6921-D085-4CA0-22AF63F60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551ABD8-A2F5-1DC2-BC51-9CD63AA531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559BBDC-74DF-9112-2875-35E990EF5D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369D412-1244-37A8-FB17-135D7D61C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0808A7-1F1D-0969-22EA-B24094F6E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21B099B-8C94-09C7-13C2-7CD72A255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8660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871257-D7AE-B630-B5FE-CCBCEB87B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558F7C1C-964F-8C54-66F3-330AF6806A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0F861DA-486C-B03F-5967-6606CDD54B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4BB8281-A239-57FB-BEF1-D81AD681D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535E1BD-629A-FE57-19D5-E55FBE84C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39BF6A0-CEC9-4C0C-F723-275B6F971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738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37CCD82-7A91-8AF0-5DE9-2AD9F61FC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D38FABD-A5B5-E3E5-4531-66EC241D0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574FA66-0A05-3959-8324-DBE6820269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6C22A3-772A-4226-B89F-052097A56C5F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5F10FA4-83E5-7A24-2BDE-1251A2CF83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4F1BE19-829E-4047-BFF9-5D926D687C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62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089A0-4F00-08B5-1522-963D3EE74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7B263B3-417B-5022-B0DC-7059CDE69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25" y="653678"/>
            <a:ext cx="10515600" cy="4464011"/>
          </a:xfrm>
        </p:spPr>
        <p:txBody>
          <a:bodyPr>
            <a:normAutofit/>
          </a:bodyPr>
          <a:lstStyle/>
          <a:p>
            <a:pPr marL="0" indent="0" algn="ctr" fontAlgn="base">
              <a:spcAft>
                <a:spcPts val="4200"/>
              </a:spcAft>
              <a:buNone/>
            </a:pPr>
            <a:r>
              <a:rPr lang="zh-CN" altLang="en-US" sz="5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成人主日学</a:t>
            </a:r>
            <a:endParaRPr lang="en-US" altLang="zh-TW" sz="5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 fontAlgn="base">
              <a:buNone/>
            </a:pPr>
            <a:r>
              <a:rPr lang="zh-TW" altLang="en-US" sz="40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课程：</a:t>
            </a:r>
            <a:r>
              <a:rPr lang="en-US" altLang="zh-TW" sz="40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『</a:t>
            </a:r>
            <a:r>
              <a:rPr lang="zh-TW" altLang="en-US" sz="40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解读圣经 心意更新</a:t>
            </a:r>
            <a:r>
              <a:rPr lang="en-US" altLang="zh-TW" sz="40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』</a:t>
            </a:r>
            <a:r>
              <a:rPr lang="zh-TW" altLang="en-US" sz="4000" b="1" u="sng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如何读经系列</a:t>
            </a:r>
            <a:endParaRPr lang="en-US" altLang="zh-TW" sz="4000" b="1" u="sng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 fontAlgn="base">
              <a:buNone/>
            </a:pPr>
            <a:r>
              <a:rPr lang="zh-CN" altLang="en-US" sz="4000" u="sng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之</a:t>
            </a:r>
            <a:r>
              <a:rPr lang="zh-CN" altLang="en-US" sz="4000" b="1" u="sng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登山宝训</a:t>
            </a:r>
            <a:endParaRPr lang="en-US" altLang="zh-TW" sz="4000" b="1" u="sng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 fontAlgn="base">
              <a:buNone/>
            </a:pPr>
            <a:endParaRPr lang="en-US" altLang="zh-TW" sz="4000" b="1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 fontAlgn="base">
              <a:buNone/>
            </a:pPr>
            <a:r>
              <a:rPr lang="zh-TW" altLang="en-US" sz="40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老师 </a:t>
            </a:r>
            <a:r>
              <a:rPr lang="en-US" altLang="zh-TW" sz="40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 </a:t>
            </a:r>
            <a:r>
              <a:rPr lang="zh-TW" altLang="en-US" sz="40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席文峰传道</a:t>
            </a:r>
          </a:p>
        </p:txBody>
      </p:sp>
    </p:spTree>
    <p:extLst>
      <p:ext uri="{BB962C8B-B14F-4D97-AF65-F5344CB8AC3E}">
        <p14:creationId xmlns:p14="http://schemas.microsoft.com/office/powerpoint/2010/main" val="3366451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7861E8-AFCD-659C-2D34-578CF926C2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>
            <a:extLst>
              <a:ext uri="{FF2B5EF4-FFF2-40B4-BE49-F238E27FC236}">
                <a16:creationId xmlns:a16="http://schemas.microsoft.com/office/drawing/2014/main" id="{1DAB7856-CED7-2DA2-A207-D3D8915E2D94}"/>
              </a:ext>
            </a:extLst>
          </p:cNvPr>
          <p:cNvSpPr txBox="1"/>
          <p:nvPr/>
        </p:nvSpPr>
        <p:spPr>
          <a:xfrm>
            <a:off x="530942" y="2225304"/>
            <a:ext cx="1038286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altLang="zh-CN" sz="2400" dirty="0"/>
          </a:p>
          <a:p>
            <a:pPr algn="ctr">
              <a:spcAft>
                <a:spcPts val="1200"/>
              </a:spcAft>
            </a:pPr>
            <a:r>
              <a:rPr lang="zh-CN" altLang="en-US" sz="9600" b="1" dirty="0">
                <a:solidFill>
                  <a:srgbClr val="FF0000"/>
                </a:solidFill>
              </a:rPr>
              <a:t>起 誓  </a:t>
            </a:r>
            <a:endParaRPr lang="en-US" altLang="zh-CN" sz="9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3476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49DA3-2F70-14D3-7B48-70F48F82A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>
            <a:extLst>
              <a:ext uri="{FF2B5EF4-FFF2-40B4-BE49-F238E27FC236}">
                <a16:creationId xmlns:a16="http://schemas.microsoft.com/office/drawing/2014/main" id="{46A582A8-6D22-BC4D-8782-BCBCD09DCF79}"/>
              </a:ext>
            </a:extLst>
          </p:cNvPr>
          <p:cNvSpPr txBox="1"/>
          <p:nvPr/>
        </p:nvSpPr>
        <p:spPr>
          <a:xfrm>
            <a:off x="840658" y="706221"/>
            <a:ext cx="1040990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细分主的话语</a:t>
            </a:r>
            <a:r>
              <a:rPr lang="en-US" altLang="zh-CN" sz="2400" b="1" dirty="0"/>
              <a:t>——</a:t>
            </a:r>
            <a:r>
              <a:rPr lang="zh-CN" altLang="en-US" sz="2400" b="1" dirty="0"/>
              <a:t>分析结构</a:t>
            </a:r>
            <a:endParaRPr lang="en-US" altLang="zh-CN" sz="2400" b="1" dirty="0"/>
          </a:p>
          <a:p>
            <a:r>
              <a:rPr lang="en-US" altLang="zh-CN" sz="2400" dirty="0"/>
              <a:t>34</a:t>
            </a:r>
            <a:r>
              <a:rPr lang="zh-CN" altLang="en-US" sz="2400" dirty="0"/>
              <a:t>但是我告诉你们：什么誓都不可起。不可指着天起誓，因为天是神的宝座。</a:t>
            </a:r>
            <a:r>
              <a:rPr lang="en-US" altLang="zh-CN" sz="2400" dirty="0"/>
              <a:t>35</a:t>
            </a:r>
            <a:r>
              <a:rPr lang="zh-CN" altLang="en-US" sz="2400" dirty="0"/>
              <a:t>不可指着地起誓，因为地是他的脚凳；也不可指着耶路撒冷起誓，因为耶路撒冷是大君王的京城。</a:t>
            </a:r>
            <a:r>
              <a:rPr lang="en-US" altLang="zh-CN" sz="2400" dirty="0"/>
              <a:t>36</a:t>
            </a:r>
            <a:r>
              <a:rPr lang="zh-CN" altLang="en-US" sz="2400" dirty="0"/>
              <a:t>又不可指着你的头起誓，因为你不能使一根头发变黑变白。</a:t>
            </a:r>
            <a:r>
              <a:rPr lang="en-US" altLang="zh-CN" sz="2400" dirty="0"/>
              <a:t>37</a:t>
            </a:r>
            <a:r>
              <a:rPr lang="zh-CN" altLang="en-US" sz="2400" dirty="0"/>
              <a:t>你们的话，是，就说是；不是，就说不是。若再多说，就是出于那恶者。”</a:t>
            </a:r>
            <a:endParaRPr lang="en-US" altLang="zh-CN" sz="2400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0C5D05C1-4FC3-5505-8E46-5077C1524017}"/>
              </a:ext>
            </a:extLst>
          </p:cNvPr>
          <p:cNvSpPr txBox="1"/>
          <p:nvPr/>
        </p:nvSpPr>
        <p:spPr>
          <a:xfrm>
            <a:off x="891048" y="3631318"/>
            <a:ext cx="1040990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dirty="0"/>
              <a:t>但是我告诉你们：</a:t>
            </a:r>
            <a:r>
              <a:rPr lang="zh-CN" altLang="en-US" sz="2400" dirty="0">
                <a:solidFill>
                  <a:srgbClr val="FF0000"/>
                </a:solidFill>
              </a:rPr>
              <a:t>什么誓都不可起。</a:t>
            </a:r>
            <a:endParaRPr lang="en-US" altLang="zh-CN" sz="2400" dirty="0">
              <a:solidFill>
                <a:srgbClr val="FF0000"/>
              </a:solidFill>
            </a:endParaRPr>
          </a:p>
          <a:p>
            <a:r>
              <a:rPr lang="zh-CN" altLang="en-US" sz="2400" dirty="0">
                <a:solidFill>
                  <a:srgbClr val="0070C0"/>
                </a:solidFill>
              </a:rPr>
              <a:t>不可指着天起誓，因为天是神的宝座。</a:t>
            </a:r>
            <a:endParaRPr lang="en-US" altLang="zh-CN" sz="2400" dirty="0">
              <a:solidFill>
                <a:srgbClr val="0070C0"/>
              </a:solidFill>
            </a:endParaRPr>
          </a:p>
          <a:p>
            <a:r>
              <a:rPr lang="zh-CN" altLang="en-US" sz="2400" dirty="0">
                <a:solidFill>
                  <a:srgbClr val="0070C0"/>
                </a:solidFill>
              </a:rPr>
              <a:t>不可指着地起誓，因为地是他的脚凳；</a:t>
            </a:r>
            <a:endParaRPr lang="en-US" altLang="zh-CN" sz="2400" dirty="0">
              <a:solidFill>
                <a:srgbClr val="0070C0"/>
              </a:solidFill>
            </a:endParaRPr>
          </a:p>
          <a:p>
            <a:r>
              <a:rPr lang="zh-CN" altLang="en-US" sz="2400" dirty="0">
                <a:solidFill>
                  <a:srgbClr val="0070C0"/>
                </a:solidFill>
              </a:rPr>
              <a:t>也不可指着耶路撒冷起誓，因为耶路撒冷是大君王的京城。</a:t>
            </a:r>
            <a:endParaRPr lang="en-US" altLang="zh-CN" sz="2400" dirty="0">
              <a:solidFill>
                <a:srgbClr val="0070C0"/>
              </a:solidFill>
            </a:endParaRPr>
          </a:p>
          <a:p>
            <a:r>
              <a:rPr lang="zh-CN" altLang="en-US" sz="2400" dirty="0">
                <a:solidFill>
                  <a:srgbClr val="0070C0"/>
                </a:solidFill>
              </a:rPr>
              <a:t>又不可指着你的头起誓，因为你不能使一根头发变黑变白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r>
              <a:rPr lang="zh-CN" altLang="en-US" sz="2400" dirty="0">
                <a:solidFill>
                  <a:srgbClr val="7030A0"/>
                </a:solidFill>
              </a:rPr>
              <a:t>你们的话，是，就说是；不是，就说不是。若再多说，就是出于那恶者。</a:t>
            </a:r>
            <a:r>
              <a:rPr lang="zh-CN" altLang="en-US" sz="2400" dirty="0"/>
              <a:t>”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79376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F4EE9FB9-06CE-E578-2CA0-9F451EDA41DC}"/>
              </a:ext>
            </a:extLst>
          </p:cNvPr>
          <p:cNvSpPr txBox="1"/>
          <p:nvPr/>
        </p:nvSpPr>
        <p:spPr>
          <a:xfrm>
            <a:off x="843730" y="1306532"/>
            <a:ext cx="10504540" cy="33701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zh-CN" altLang="en-US" sz="2400" b="1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起誓：</a:t>
            </a:r>
            <a:r>
              <a:rPr lang="en-US" altLang="zh-CN" sz="2400" b="1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252</a:t>
            </a:r>
            <a:r>
              <a:rPr lang="zh-CN" altLang="en-US" sz="2400" b="1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次</a:t>
            </a:r>
            <a:endParaRPr lang="en-US" altLang="zh-CN" sz="2400" b="1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zh-CN" altLang="en-US" sz="24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创</a:t>
            </a:r>
            <a:r>
              <a:rPr lang="en-US" altLang="zh-CN" sz="24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14:22 </a:t>
            </a:r>
            <a:r>
              <a:rPr lang="zh-CN" altLang="en-US" sz="24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亚伯兰对所多玛王说：“我已经</a:t>
            </a:r>
            <a:r>
              <a:rPr lang="zh-CN" altLang="en-US" sz="2400" u="sng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向天地的主至高的上帝耶和华起誓</a:t>
            </a:r>
            <a:r>
              <a:rPr lang="en-US" altLang="zh-CN" sz="24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24:7 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耶和华天上的主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曾带领我离开父家和本族的地，对我说话，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向我起誓说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：‘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我要将这地赐给你的后裔。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’他必差遣使者在你面前，你就可以从那里为我儿子娶一个妻子。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25:33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雅各说：“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你今日对我起誓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吧。”以扫就对他起了誓，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把长子的名分卖给雅各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43467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0AAAC-C330-3A60-EFF0-77F3BE247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>
            <a:extLst>
              <a:ext uri="{FF2B5EF4-FFF2-40B4-BE49-F238E27FC236}">
                <a16:creationId xmlns:a16="http://schemas.microsoft.com/office/drawing/2014/main" id="{234C3A6F-86D3-158B-A9C1-961972F6EA36}"/>
              </a:ext>
            </a:extLst>
          </p:cNvPr>
          <p:cNvSpPr txBox="1"/>
          <p:nvPr/>
        </p:nvSpPr>
        <p:spPr>
          <a:xfrm>
            <a:off x="840658" y="706221"/>
            <a:ext cx="10409903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论起誓</a:t>
            </a:r>
          </a:p>
          <a:p>
            <a:r>
              <a:rPr lang="zh-CN" altLang="en-US" sz="2400" dirty="0"/>
              <a:t>“你们又听过有对古人说：‘不可背誓，所起的誓总要向主谨守。’</a:t>
            </a:r>
            <a:endParaRPr lang="en-US" altLang="zh-CN" sz="2400" dirty="0"/>
          </a:p>
          <a:p>
            <a:r>
              <a:rPr lang="zh-CN" altLang="en-US" sz="2400" dirty="0"/>
              <a:t>但是我告诉你们：什么誓都不可起。</a:t>
            </a:r>
            <a:endParaRPr lang="en-US" altLang="zh-CN" sz="2400" dirty="0"/>
          </a:p>
          <a:p>
            <a:r>
              <a:rPr lang="zh-CN" altLang="en-US" sz="2400" dirty="0"/>
              <a:t>不可</a:t>
            </a:r>
            <a:r>
              <a:rPr lang="zh-CN" altLang="en-US" sz="2400" dirty="0">
                <a:solidFill>
                  <a:srgbClr val="7030A0"/>
                </a:solidFill>
              </a:rPr>
              <a:t>指着天起誓</a:t>
            </a:r>
            <a:r>
              <a:rPr lang="zh-CN" altLang="en-US" sz="2400" dirty="0"/>
              <a:t>，因为天是神的宝座。</a:t>
            </a:r>
            <a:endParaRPr lang="en-US" altLang="zh-CN" sz="2400" dirty="0"/>
          </a:p>
          <a:p>
            <a:r>
              <a:rPr lang="zh-CN" altLang="en-US" sz="2400" dirty="0"/>
              <a:t>不可</a:t>
            </a:r>
            <a:r>
              <a:rPr lang="zh-CN" altLang="en-US" sz="2400" dirty="0">
                <a:solidFill>
                  <a:srgbClr val="7030A0"/>
                </a:solidFill>
              </a:rPr>
              <a:t>指着地起誓</a:t>
            </a:r>
            <a:r>
              <a:rPr lang="zh-CN" altLang="en-US" sz="2400" dirty="0"/>
              <a:t>，因为地是他的脚凳；</a:t>
            </a:r>
            <a:endParaRPr lang="en-US" altLang="zh-CN" sz="2400" dirty="0"/>
          </a:p>
          <a:p>
            <a:r>
              <a:rPr lang="zh-CN" altLang="en-US" sz="2400" dirty="0"/>
              <a:t>也不可</a:t>
            </a:r>
            <a:r>
              <a:rPr lang="zh-CN" altLang="en-US" sz="2400" dirty="0">
                <a:solidFill>
                  <a:srgbClr val="7030A0"/>
                </a:solidFill>
              </a:rPr>
              <a:t>指着耶路撒冷起誓</a:t>
            </a:r>
            <a:r>
              <a:rPr lang="zh-CN" altLang="en-US" sz="2400" dirty="0"/>
              <a:t>，因为耶路撒冷是大君王的京城。</a:t>
            </a:r>
            <a:endParaRPr lang="en-US" altLang="zh-CN" sz="2400" dirty="0"/>
          </a:p>
          <a:p>
            <a:r>
              <a:rPr lang="zh-CN" altLang="en-US" sz="2400" dirty="0"/>
              <a:t>又不可</a:t>
            </a:r>
            <a:r>
              <a:rPr lang="zh-CN" altLang="en-US" sz="2400" dirty="0">
                <a:solidFill>
                  <a:srgbClr val="7030A0"/>
                </a:solidFill>
              </a:rPr>
              <a:t>指着你的头起誓</a:t>
            </a:r>
            <a:r>
              <a:rPr lang="zh-CN" altLang="en-US" sz="2400" dirty="0"/>
              <a:t>，因为你不能使一根头发变黑变白。</a:t>
            </a:r>
            <a:endParaRPr lang="en-US" altLang="zh-CN" sz="2400" dirty="0"/>
          </a:p>
          <a:p>
            <a:r>
              <a:rPr lang="zh-CN" altLang="en-US" sz="2400" dirty="0"/>
              <a:t>你们的话，是，就说是；不是，就说不是。若再多说，就是出于那恶者。”</a:t>
            </a:r>
            <a:endParaRPr lang="en-US" altLang="zh-CN" sz="2400" dirty="0"/>
          </a:p>
          <a:p>
            <a:endParaRPr lang="en-US" altLang="zh-CN" sz="2400" dirty="0"/>
          </a:p>
          <a:p>
            <a:endParaRPr lang="en-US" altLang="zh-CN" sz="2400" dirty="0"/>
          </a:p>
          <a:p>
            <a:r>
              <a:rPr lang="zh-CN" altLang="en-US" sz="2400" dirty="0">
                <a:solidFill>
                  <a:srgbClr val="7030A0"/>
                </a:solidFill>
              </a:rPr>
              <a:t>指着天起誓、指着地起誓、指着耶路撒冷起誓、指着你的头起誓</a:t>
            </a:r>
            <a:endParaRPr lang="en-US" altLang="zh-CN" sz="2400" dirty="0">
              <a:solidFill>
                <a:srgbClr val="7030A0"/>
              </a:solidFill>
            </a:endParaRPr>
          </a:p>
          <a:p>
            <a:endParaRPr lang="en-US" altLang="zh-CN" sz="2400" dirty="0"/>
          </a:p>
          <a:p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1395022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D381561C-B684-9E4D-87BD-71ABCEE428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0501" y="714715"/>
            <a:ext cx="3683174" cy="2424474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1F3D9832-5280-7D41-DD01-8DF596CB5B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0559" y="357371"/>
            <a:ext cx="3131562" cy="3139163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1D62D769-52A5-1C74-E180-1CF037B63F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5864" y="3718812"/>
            <a:ext cx="5476190" cy="27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7658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766AA-C4E2-3A7B-B840-131C5410D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>
            <a:extLst>
              <a:ext uri="{FF2B5EF4-FFF2-40B4-BE49-F238E27FC236}">
                <a16:creationId xmlns:a16="http://schemas.microsoft.com/office/drawing/2014/main" id="{8CDF150A-715F-D489-589B-BE62B31C01C1}"/>
              </a:ext>
            </a:extLst>
          </p:cNvPr>
          <p:cNvSpPr txBox="1"/>
          <p:nvPr/>
        </p:nvSpPr>
        <p:spPr>
          <a:xfrm>
            <a:off x="737419" y="458956"/>
            <a:ext cx="10409903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论起誓</a:t>
            </a:r>
          </a:p>
          <a:p>
            <a:r>
              <a:rPr lang="en-US" altLang="zh-CN" sz="2400" dirty="0"/>
              <a:t>33</a:t>
            </a:r>
            <a:r>
              <a:rPr lang="zh-CN" altLang="en-US" sz="2400" dirty="0"/>
              <a:t>“你们又听过有对古人说：‘不可背誓，所起的誓总要向主谨守。’</a:t>
            </a:r>
            <a:endParaRPr lang="en-US" altLang="zh-CN" sz="2400" dirty="0"/>
          </a:p>
          <a:p>
            <a:r>
              <a:rPr lang="en-US" altLang="zh-CN" sz="2400" dirty="0"/>
              <a:t>34</a:t>
            </a:r>
            <a:r>
              <a:rPr lang="zh-CN" altLang="en-US" sz="2400" dirty="0"/>
              <a:t>但是我告诉你们：什么誓都不可起。不可指着天起誓，</a:t>
            </a:r>
            <a:r>
              <a:rPr lang="zh-CN" altLang="en-US" sz="2400" dirty="0">
                <a:solidFill>
                  <a:srgbClr val="FF0000"/>
                </a:solidFill>
              </a:rPr>
              <a:t>因为天是神的宝座</a:t>
            </a:r>
            <a:r>
              <a:rPr lang="zh-CN" altLang="en-US" sz="2400" dirty="0"/>
              <a:t>。</a:t>
            </a:r>
            <a:r>
              <a:rPr lang="en-US" altLang="zh-CN" sz="2400" dirty="0"/>
              <a:t>35</a:t>
            </a:r>
            <a:r>
              <a:rPr lang="zh-CN" altLang="en-US" sz="2400" dirty="0"/>
              <a:t>不可指着地起誓，</a:t>
            </a:r>
            <a:r>
              <a:rPr lang="zh-CN" altLang="en-US" sz="2400" dirty="0">
                <a:solidFill>
                  <a:srgbClr val="FF0000"/>
                </a:solidFill>
              </a:rPr>
              <a:t>因为地是他的脚凳</a:t>
            </a:r>
            <a:r>
              <a:rPr lang="zh-CN" altLang="en-US" sz="2400" dirty="0"/>
              <a:t>；也不可指着耶路撒冷起誓，</a:t>
            </a:r>
            <a:r>
              <a:rPr lang="zh-CN" altLang="en-US" sz="2400" dirty="0">
                <a:solidFill>
                  <a:srgbClr val="FF0000"/>
                </a:solidFill>
              </a:rPr>
              <a:t>因为耶路撒冷是大君王的京城。</a:t>
            </a:r>
            <a:endParaRPr lang="en-US" altLang="zh-CN" sz="2400" dirty="0">
              <a:solidFill>
                <a:srgbClr val="FF0000"/>
              </a:solidFill>
            </a:endParaRPr>
          </a:p>
          <a:p>
            <a:r>
              <a:rPr lang="en-US" altLang="zh-CN" sz="2400" dirty="0"/>
              <a:t>36</a:t>
            </a:r>
            <a:r>
              <a:rPr lang="zh-CN" altLang="en-US" sz="2400" dirty="0"/>
              <a:t>又不可指着你的头起誓，</a:t>
            </a:r>
            <a:r>
              <a:rPr lang="zh-CN" altLang="en-US" sz="2400" dirty="0">
                <a:solidFill>
                  <a:srgbClr val="FF0000"/>
                </a:solidFill>
              </a:rPr>
              <a:t>因为你不能使一根头发变黑变白。</a:t>
            </a:r>
            <a:endParaRPr lang="en-US" altLang="zh-CN" sz="2400" dirty="0">
              <a:solidFill>
                <a:srgbClr val="FF0000"/>
              </a:solidFill>
            </a:endParaRPr>
          </a:p>
          <a:p>
            <a:r>
              <a:rPr lang="en-US" altLang="zh-CN" sz="2400" dirty="0"/>
              <a:t>37</a:t>
            </a:r>
            <a:r>
              <a:rPr lang="zh-CN" altLang="en-US" sz="2400" dirty="0"/>
              <a:t>你们的话，是，就说是；不是，就说不是。若再多说，就是出于那恶者。”</a:t>
            </a:r>
            <a:endParaRPr lang="en-US" altLang="zh-CN" sz="2400" dirty="0"/>
          </a:p>
          <a:p>
            <a:endParaRPr lang="en-US" altLang="zh-CN" sz="2400" dirty="0"/>
          </a:p>
          <a:p>
            <a:r>
              <a:rPr lang="zh-CN" altLang="en-US" sz="2400" dirty="0">
                <a:solidFill>
                  <a:srgbClr val="7030A0"/>
                </a:solidFill>
              </a:rPr>
              <a:t>起誓，不可背誓</a:t>
            </a:r>
            <a:r>
              <a:rPr lang="en-US" altLang="zh-CN" sz="2400" dirty="0"/>
              <a:t>——</a:t>
            </a:r>
            <a:r>
              <a:rPr lang="zh-CN" altLang="en-US" sz="2400" dirty="0">
                <a:solidFill>
                  <a:schemeClr val="accent1"/>
                </a:solidFill>
              </a:rPr>
              <a:t>什么誓都不可起</a:t>
            </a:r>
            <a:r>
              <a:rPr lang="en-US" altLang="zh-CN" sz="2400" dirty="0">
                <a:solidFill>
                  <a:srgbClr val="FF0000"/>
                </a:solidFill>
              </a:rPr>
              <a:t>——</a:t>
            </a:r>
            <a:r>
              <a:rPr lang="zh-CN" altLang="en-US" sz="2400" b="1" dirty="0">
                <a:solidFill>
                  <a:srgbClr val="FF0000"/>
                </a:solidFill>
              </a:rPr>
              <a:t>是</a:t>
            </a:r>
            <a:r>
              <a:rPr lang="zh-CN" altLang="en-US" sz="2400" dirty="0">
                <a:solidFill>
                  <a:srgbClr val="FF0000"/>
                </a:solidFill>
              </a:rPr>
              <a:t>就说是，</a:t>
            </a:r>
            <a:r>
              <a:rPr lang="zh-CN" altLang="en-US" sz="2400" b="1" dirty="0">
                <a:solidFill>
                  <a:srgbClr val="FF0000"/>
                </a:solidFill>
              </a:rPr>
              <a:t>不是</a:t>
            </a:r>
            <a:r>
              <a:rPr lang="zh-CN" altLang="en-US" sz="2400" dirty="0">
                <a:solidFill>
                  <a:srgbClr val="FF0000"/>
                </a:solidFill>
              </a:rPr>
              <a:t>就说不是</a:t>
            </a:r>
            <a:endParaRPr lang="en-US" altLang="zh-CN" sz="2400" dirty="0">
              <a:solidFill>
                <a:srgbClr val="FF0000"/>
              </a:solidFill>
            </a:endParaRPr>
          </a:p>
          <a:p>
            <a:endParaRPr lang="en-US" altLang="zh-CN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079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343A57-A69A-498B-7593-2FD256B973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>
            <a:extLst>
              <a:ext uri="{FF2B5EF4-FFF2-40B4-BE49-F238E27FC236}">
                <a16:creationId xmlns:a16="http://schemas.microsoft.com/office/drawing/2014/main" id="{C3345363-9BAC-BA2F-0C59-67970AAFE446}"/>
              </a:ext>
            </a:extLst>
          </p:cNvPr>
          <p:cNvSpPr txBox="1"/>
          <p:nvPr/>
        </p:nvSpPr>
        <p:spPr>
          <a:xfrm>
            <a:off x="929149" y="1788195"/>
            <a:ext cx="10663083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altLang="zh-CN" sz="2400" dirty="0"/>
          </a:p>
          <a:p>
            <a:pPr algn="ctr"/>
            <a:r>
              <a:rPr lang="zh-CN" altLang="en-US" sz="6600" b="1" dirty="0">
                <a:solidFill>
                  <a:srgbClr val="FF0000"/>
                </a:solidFill>
              </a:rPr>
              <a:t>以眼还眼，以牙还牙</a:t>
            </a:r>
          </a:p>
          <a:p>
            <a:endParaRPr lang="en-US" altLang="zh-CN" sz="9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4168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76A7F-1248-4DA3-C63C-CD1914256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>
            <a:extLst>
              <a:ext uri="{FF2B5EF4-FFF2-40B4-BE49-F238E27FC236}">
                <a16:creationId xmlns:a16="http://schemas.microsoft.com/office/drawing/2014/main" id="{C3F458C5-62DD-4AF1-CC5D-839074D0C237}"/>
              </a:ext>
            </a:extLst>
          </p:cNvPr>
          <p:cNvSpPr txBox="1"/>
          <p:nvPr/>
        </p:nvSpPr>
        <p:spPr>
          <a:xfrm>
            <a:off x="1038532" y="420311"/>
            <a:ext cx="8680655" cy="23852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400" b="1" dirty="0"/>
              <a:t>细分主的话语</a:t>
            </a:r>
            <a:r>
              <a:rPr lang="en-US" altLang="zh-CN" sz="2400" b="1" dirty="0"/>
              <a:t>——</a:t>
            </a:r>
            <a:r>
              <a:rPr lang="zh-CN" altLang="en-US" sz="2400" b="1" dirty="0"/>
              <a:t>分析结构：</a:t>
            </a:r>
            <a:endParaRPr lang="en-US" altLang="zh-CN" sz="2400" b="1" dirty="0"/>
          </a:p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7030A0"/>
                </a:solidFill>
              </a:rPr>
              <a:t>38 “</a:t>
            </a:r>
            <a:r>
              <a:rPr lang="zh-CN" altLang="en-US" sz="2400" dirty="0">
                <a:solidFill>
                  <a:srgbClr val="7030A0"/>
                </a:solidFill>
              </a:rPr>
              <a:t>你们听见有话说：‘以眼还眼，以牙还牙。’ </a:t>
            </a:r>
            <a:r>
              <a:rPr lang="en-US" altLang="zh-CN" sz="2400" dirty="0">
                <a:solidFill>
                  <a:srgbClr val="7030A0"/>
                </a:solidFill>
              </a:rPr>
              <a:t>39</a:t>
            </a:r>
            <a:r>
              <a:rPr lang="zh-CN" altLang="en-US" sz="2400" dirty="0">
                <a:solidFill>
                  <a:srgbClr val="7030A0"/>
                </a:solidFill>
              </a:rPr>
              <a:t>但是我告诉你们：不要与恶人作对。有人打你的右脸，连另一边也转过去由他打。</a:t>
            </a:r>
            <a:r>
              <a:rPr lang="en-US" altLang="zh-CN" sz="2400" dirty="0">
                <a:solidFill>
                  <a:srgbClr val="7030A0"/>
                </a:solidFill>
              </a:rPr>
              <a:t>40</a:t>
            </a:r>
            <a:r>
              <a:rPr lang="zh-CN" altLang="en-US" sz="2400" dirty="0">
                <a:solidFill>
                  <a:srgbClr val="7030A0"/>
                </a:solidFill>
              </a:rPr>
              <a:t>有人想要告你，要拿你的里衣，连外衣也由他拿去。</a:t>
            </a:r>
            <a:r>
              <a:rPr lang="en-US" altLang="zh-CN" sz="2400" dirty="0">
                <a:solidFill>
                  <a:srgbClr val="7030A0"/>
                </a:solidFill>
              </a:rPr>
              <a:t>41</a:t>
            </a:r>
            <a:r>
              <a:rPr lang="zh-CN" altLang="en-US" sz="2400" dirty="0">
                <a:solidFill>
                  <a:srgbClr val="7030A0"/>
                </a:solidFill>
              </a:rPr>
              <a:t>有人强迫你走一里路，你就跟他走二里。</a:t>
            </a:r>
            <a:r>
              <a:rPr lang="en-US" altLang="zh-CN" sz="2400" dirty="0">
                <a:solidFill>
                  <a:srgbClr val="7030A0"/>
                </a:solidFill>
              </a:rPr>
              <a:t>42</a:t>
            </a:r>
            <a:r>
              <a:rPr lang="zh-CN" altLang="en-US" sz="2400" dirty="0">
                <a:solidFill>
                  <a:srgbClr val="7030A0"/>
                </a:solidFill>
              </a:rPr>
              <a:t>有求你的，就给他；有向你借贷的，不可推辞。”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E454A578-118A-2FAA-6ECB-375D3E646E9E}"/>
              </a:ext>
            </a:extLst>
          </p:cNvPr>
          <p:cNvSpPr txBox="1"/>
          <p:nvPr/>
        </p:nvSpPr>
        <p:spPr>
          <a:xfrm>
            <a:off x="1038532" y="3136136"/>
            <a:ext cx="8078306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“你们听见有话说：‘以眼还眼，以牙还牙。’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Aft>
                <a:spcPts val="1200"/>
              </a:spcAft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但是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我告诉你们：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不要与恶人作对。</a:t>
            </a:r>
          </a:p>
          <a:p>
            <a:pPr>
              <a:spcAft>
                <a:spcPts val="1200"/>
              </a:spcAft>
            </a:pPr>
            <a:r>
              <a:rPr lang="zh-CN" altLang="en-US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有人打你的右脸，连另一边也转过去由他打。</a:t>
            </a:r>
          </a:p>
          <a:p>
            <a:pPr>
              <a:spcAft>
                <a:spcPts val="1200"/>
              </a:spcAft>
            </a:pPr>
            <a:r>
              <a:rPr lang="zh-CN" altLang="en-US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有人想要告你，要拿你的里衣，连外衣也由他拿去。</a:t>
            </a:r>
          </a:p>
          <a:p>
            <a:pPr>
              <a:spcAft>
                <a:spcPts val="1200"/>
              </a:spcAft>
            </a:pPr>
            <a:r>
              <a:rPr lang="zh-CN" altLang="en-US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有人强迫你走一里路，你就跟他走二里。</a:t>
            </a:r>
          </a:p>
          <a:p>
            <a:pPr>
              <a:spcAft>
                <a:spcPts val="1200"/>
              </a:spcAft>
            </a:pP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有求你的，就给他；有向你借贷的，不可推辞。”</a:t>
            </a:r>
          </a:p>
        </p:txBody>
      </p:sp>
    </p:spTree>
    <p:extLst>
      <p:ext uri="{BB962C8B-B14F-4D97-AF65-F5344CB8AC3E}">
        <p14:creationId xmlns:p14="http://schemas.microsoft.com/office/powerpoint/2010/main" val="1699854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6C3575-B6A5-7331-1A04-06B073D1B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01664D6-978D-6829-5457-55C0F7DCB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81" y="1227349"/>
            <a:ext cx="11152238" cy="5041338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CN" altLang="en-US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出埃及记 </a:t>
            </a:r>
            <a:r>
              <a:rPr lang="en-US" altLang="zh-CN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21:22-25 “</a:t>
            </a:r>
            <a:r>
              <a:rPr lang="zh-CN" altLang="en-US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人若彼此争斗，伤害有孕的妇人，甚至坠胎，随后却无别害，那伤害她的，总要按妇人的丈夫所要的，照审判官所断的，受罚。若有别害，就要以命偿命，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以眼还眼，以牙还牙</a:t>
            </a:r>
            <a:r>
              <a:rPr lang="zh-CN" altLang="en-US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，以手还手，以脚还脚，以烙还烙，以伤还伤，以打还打。</a:t>
            </a:r>
            <a:endParaRPr lang="en-US" altLang="zh-CN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  <a:spcBef>
                <a:spcPts val="1200"/>
              </a:spcBef>
            </a:pPr>
            <a:r>
              <a:rPr lang="zh-CN" altLang="en-US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利未记 </a:t>
            </a:r>
            <a:r>
              <a:rPr lang="en-US" altLang="zh-CN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24:19-20 </a:t>
            </a:r>
            <a:r>
              <a:rPr lang="zh-CN" altLang="en-US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人若使他邻舍的身体有残疾，他怎样行，也要照样向他行：以伤还伤，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以眼还眼，以牙还牙</a:t>
            </a:r>
            <a:r>
              <a:rPr lang="zh-CN" altLang="en-US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。他怎样叫人的身体有残疾，也要照样向他行。</a:t>
            </a:r>
            <a:endParaRPr lang="en-US" altLang="zh-CN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lvl="1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zh-CN" altLang="en-US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en-US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词语结构：以</a:t>
            </a:r>
            <a:r>
              <a:rPr lang="en-US" altLang="zh-CN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</a:t>
            </a:r>
            <a:r>
              <a:rPr lang="zh-CN" altLang="en-US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还</a:t>
            </a:r>
            <a:r>
              <a:rPr lang="en-US" altLang="zh-CN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X——</a:t>
            </a:r>
            <a:r>
              <a:rPr lang="zh-CN" altLang="en-US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对等偿还（民事纠纷）、制止过分报复、法律威慑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14E5A5F-4B9D-499B-1955-0F428DD9C452}"/>
              </a:ext>
            </a:extLst>
          </p:cNvPr>
          <p:cNvSpPr txBox="1"/>
          <p:nvPr/>
        </p:nvSpPr>
        <p:spPr>
          <a:xfrm>
            <a:off x="1338415" y="589313"/>
            <a:ext cx="80710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dirty="0">
                <a:highlight>
                  <a:srgbClr val="FFFF00"/>
                </a:highlight>
              </a:rPr>
              <a:t>38“</a:t>
            </a:r>
            <a:r>
              <a:rPr lang="zh-CN" altLang="en-US" sz="2800" dirty="0">
                <a:highlight>
                  <a:srgbClr val="FFFF00"/>
                </a:highlight>
              </a:rPr>
              <a:t>你们听过有话说：‘以眼还眼，以牙还牙。’</a:t>
            </a:r>
            <a:endParaRPr lang="en-US" altLang="zh-CN" sz="28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675581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B62666-80CC-0C29-0050-07A21478AE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D4BB90D-F606-E6EF-9AE4-9A7FD87BA7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  <a:spcBef>
                <a:spcPts val="1200"/>
              </a:spcBef>
            </a:pPr>
            <a:r>
              <a:rPr lang="zh-CN" altLang="en-US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申命记 </a:t>
            </a:r>
            <a:r>
              <a:rPr lang="en-US" altLang="zh-CN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19:16-21</a:t>
            </a:r>
          </a:p>
          <a:p>
            <a:pPr marL="457200" lvl="1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zh-CN" altLang="en-US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若有</a:t>
            </a:r>
            <a:r>
              <a:rPr lang="zh-CN" altLang="en-US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凶恶</a:t>
            </a:r>
            <a:r>
              <a:rPr lang="zh-CN" altLang="en-US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的见证人起来，见证某人作恶，这两个争讼的人就要站在耶和华面前，和当时的祭司，并审判官面前，审判官要细细地查究，若见证人果然是</a:t>
            </a:r>
            <a:r>
              <a:rPr lang="zh-CN" altLang="en-US" b="1" u="sng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作假见证的，以假见证陷害弟兄</a:t>
            </a:r>
            <a:r>
              <a:rPr lang="zh-CN" altLang="en-US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，你们就要待他如同他想要待的弟兄。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这样，就把那恶从你们中间除掉。别人听见都要害怕，就不敢在你们中间再行这样的恶了</a:t>
            </a:r>
            <a:r>
              <a:rPr lang="zh-CN" altLang="en-US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r>
              <a:rPr lang="zh-CN" altLang="en-US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你眼不可顾惜，要以命偿命，以眼还眼，以牙还牙，以手还手，以脚还脚。” </a:t>
            </a:r>
          </a:p>
          <a:p>
            <a:pPr lvl="1">
              <a:lnSpc>
                <a:spcPct val="150000"/>
              </a:lnSpc>
              <a:spcBef>
                <a:spcPts val="1200"/>
              </a:spcBef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0AC22025-73EC-81DE-66E9-958CFE30C3D1}"/>
              </a:ext>
            </a:extLst>
          </p:cNvPr>
          <p:cNvSpPr txBox="1"/>
          <p:nvPr/>
        </p:nvSpPr>
        <p:spPr>
          <a:xfrm>
            <a:off x="1235177" y="5116837"/>
            <a:ext cx="8955957" cy="5810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  <a:spcBef>
                <a:spcPts val="1200"/>
              </a:spcBef>
            </a:pP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词语结构：以</a:t>
            </a:r>
            <a:r>
              <a:rPr lang="en-US" altLang="zh-CN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还</a:t>
            </a:r>
            <a:r>
              <a:rPr lang="en-US" altLang="zh-CN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X——</a:t>
            </a:r>
            <a:r>
              <a:rPr lang="zh-CN" altLang="en-US" sz="24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以“法律审判” 还“恶” </a:t>
            </a:r>
            <a:endParaRPr lang="en-US" altLang="zh-CN" sz="2400" b="1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7BB4D5AC-C43D-A8E7-D347-65158A7E9E88}"/>
              </a:ext>
            </a:extLst>
          </p:cNvPr>
          <p:cNvSpPr txBox="1"/>
          <p:nvPr/>
        </p:nvSpPr>
        <p:spPr>
          <a:xfrm>
            <a:off x="1235177" y="157817"/>
            <a:ext cx="80710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dirty="0">
                <a:highlight>
                  <a:srgbClr val="FFFF00"/>
                </a:highlight>
              </a:rPr>
              <a:t>38“</a:t>
            </a:r>
            <a:r>
              <a:rPr lang="zh-CN" altLang="en-US" sz="2800" dirty="0">
                <a:highlight>
                  <a:srgbClr val="FFFF00"/>
                </a:highlight>
              </a:rPr>
              <a:t>你们听过有话说：‘以眼还眼，以牙还牙。’</a:t>
            </a:r>
            <a:endParaRPr lang="en-US" altLang="zh-CN" sz="28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950150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D1EB08-BDB2-F6FE-A2D5-25178E26FE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9032" y="1874531"/>
            <a:ext cx="9144000" cy="216652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zh-CN" altLang="en-US" b="1" dirty="0">
                <a:solidFill>
                  <a:srgbClr val="FF0000"/>
                </a:solidFill>
              </a:rPr>
              <a:t>登山宝训之四</a:t>
            </a:r>
            <a:br>
              <a:rPr lang="en-US" altLang="zh-CN" b="1" dirty="0">
                <a:solidFill>
                  <a:srgbClr val="FF0000"/>
                </a:solidFill>
              </a:rPr>
            </a:br>
            <a:r>
              <a:rPr lang="zh-CN" altLang="en-US" sz="3100" b="1" dirty="0">
                <a:solidFill>
                  <a:srgbClr val="002060"/>
                </a:solidFill>
              </a:rPr>
              <a:t>太</a:t>
            </a:r>
            <a:r>
              <a:rPr lang="en-US" altLang="zh-CN" sz="3100" b="1" dirty="0">
                <a:solidFill>
                  <a:srgbClr val="002060"/>
                </a:solidFill>
              </a:rPr>
              <a:t>5:33-48</a:t>
            </a:r>
            <a:endParaRPr lang="zh-CN" altLang="en-US" sz="3100" b="1" dirty="0">
              <a:solidFill>
                <a:srgbClr val="002060"/>
              </a:solidFill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FB61A2F-8DEF-001D-2103-93C2F9EF7F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942" y="525053"/>
            <a:ext cx="3185652" cy="597310"/>
          </a:xfrm>
        </p:spPr>
        <p:txBody>
          <a:bodyPr/>
          <a:lstStyle/>
          <a:p>
            <a:r>
              <a:rPr lang="zh-CN" altLang="en-US" b="1" dirty="0"/>
              <a:t>成人主日学系列课程</a:t>
            </a:r>
          </a:p>
        </p:txBody>
      </p:sp>
    </p:spTree>
    <p:extLst>
      <p:ext uri="{BB962C8B-B14F-4D97-AF65-F5344CB8AC3E}">
        <p14:creationId xmlns:p14="http://schemas.microsoft.com/office/powerpoint/2010/main" val="17926887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9B2165-9CC0-0F6A-D095-2DB9387921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>
            <a:extLst>
              <a:ext uri="{FF2B5EF4-FFF2-40B4-BE49-F238E27FC236}">
                <a16:creationId xmlns:a16="http://schemas.microsoft.com/office/drawing/2014/main" id="{468325B4-51E2-7B41-9234-205376BDCB24}"/>
              </a:ext>
            </a:extLst>
          </p:cNvPr>
          <p:cNvSpPr txBox="1"/>
          <p:nvPr/>
        </p:nvSpPr>
        <p:spPr>
          <a:xfrm>
            <a:off x="733731" y="449808"/>
            <a:ext cx="10409903" cy="27752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zh-CN" altLang="en-US" sz="2400" b="1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altLang="zh-CN" sz="2400" dirty="0"/>
              <a:t>39</a:t>
            </a:r>
            <a:r>
              <a:rPr lang="zh-CN" altLang="en-US" sz="2400" dirty="0"/>
              <a:t>但是我告诉你们：</a:t>
            </a:r>
            <a:r>
              <a:rPr lang="zh-CN" altLang="en-US" sz="2400" b="1" dirty="0">
                <a:solidFill>
                  <a:srgbClr val="FF0000"/>
                </a:solidFill>
              </a:rPr>
              <a:t>不要与恶人作对。</a:t>
            </a:r>
            <a:r>
              <a:rPr lang="zh-CN" altLang="en-US" sz="2400" dirty="0">
                <a:solidFill>
                  <a:srgbClr val="FF0000"/>
                </a:solidFill>
              </a:rPr>
              <a:t>有人打你的右脸，连另一边也转过去由他打。</a:t>
            </a:r>
            <a:endParaRPr lang="en-US" altLang="zh-CN" sz="24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altLang="zh-CN" sz="2400" dirty="0"/>
              <a:t>40</a:t>
            </a:r>
            <a:r>
              <a:rPr lang="zh-CN" altLang="en-US" sz="2400" dirty="0">
                <a:solidFill>
                  <a:srgbClr val="FF0000"/>
                </a:solidFill>
              </a:rPr>
              <a:t>有人想要告你，要拿你的里衣，连外衣也由他拿去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altLang="zh-CN" sz="2400" dirty="0"/>
              <a:t>41</a:t>
            </a:r>
            <a:r>
              <a:rPr lang="zh-CN" altLang="en-US" sz="2400" dirty="0">
                <a:solidFill>
                  <a:srgbClr val="FF0000"/>
                </a:solidFill>
              </a:rPr>
              <a:t>有人强迫你走一里路，你就跟他走二里。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F372726E-DE88-9E81-14BF-9ACE48AECA8A}"/>
              </a:ext>
            </a:extLst>
          </p:cNvPr>
          <p:cNvSpPr txBox="1"/>
          <p:nvPr/>
        </p:nvSpPr>
        <p:spPr>
          <a:xfrm>
            <a:off x="1482825" y="4082714"/>
            <a:ext cx="608309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dirty="0"/>
              <a:t>‘</a:t>
            </a:r>
            <a:r>
              <a:rPr lang="zh-CN" altLang="en-US" sz="2400" dirty="0"/>
              <a:t>以眼还眼，以牙还牙</a:t>
            </a:r>
            <a:r>
              <a:rPr lang="en-US" altLang="zh-CN" sz="2400" dirty="0"/>
              <a:t>——</a:t>
            </a:r>
            <a:r>
              <a:rPr lang="zh-CN" altLang="en-US" sz="2400" dirty="0"/>
              <a:t>不要与恶人作对</a:t>
            </a:r>
          </a:p>
        </p:txBody>
      </p:sp>
    </p:spTree>
    <p:extLst>
      <p:ext uri="{BB962C8B-B14F-4D97-AF65-F5344CB8AC3E}">
        <p14:creationId xmlns:p14="http://schemas.microsoft.com/office/powerpoint/2010/main" val="2771726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C8515B-FAA2-325B-C222-222CC3677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9DE4BE90-4656-5633-4AB5-8EC0B3CBB402}"/>
              </a:ext>
            </a:extLst>
          </p:cNvPr>
          <p:cNvSpPr txBox="1"/>
          <p:nvPr/>
        </p:nvSpPr>
        <p:spPr>
          <a:xfrm>
            <a:off x="640570" y="726807"/>
            <a:ext cx="10243739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2400" dirty="0"/>
              <a:t>赛</a:t>
            </a:r>
            <a:r>
              <a:rPr lang="en-US" altLang="zh-CN" sz="2400" dirty="0"/>
              <a:t>50:5 </a:t>
            </a:r>
            <a:r>
              <a:rPr lang="zh-CN" altLang="en-US" sz="2400" dirty="0"/>
              <a:t>主耶和华开通我的耳朵；我并没有违背，也没有退后。</a:t>
            </a:r>
          </a:p>
          <a:p>
            <a:pPr>
              <a:spcAft>
                <a:spcPts val="1200"/>
              </a:spcAft>
            </a:pPr>
            <a:r>
              <a:rPr lang="zh-CN" altLang="en-US" sz="2400" dirty="0"/>
              <a:t>赛</a:t>
            </a:r>
            <a:r>
              <a:rPr lang="en-US" altLang="zh-CN" sz="2400" dirty="0"/>
              <a:t>50:6 </a:t>
            </a:r>
            <a:r>
              <a:rPr lang="zh-CN" altLang="en-US" sz="2400" dirty="0">
                <a:solidFill>
                  <a:srgbClr val="7030A0"/>
                </a:solidFill>
              </a:rPr>
              <a:t>人打我的背，我任他打；人拔我腮颊的胡须，我由他拔；人辱我，吐我，我并不掩面。</a:t>
            </a:r>
          </a:p>
          <a:p>
            <a:pPr>
              <a:spcAft>
                <a:spcPts val="1200"/>
              </a:spcAft>
            </a:pPr>
            <a:r>
              <a:rPr lang="zh-CN" altLang="en-US" sz="2400" dirty="0"/>
              <a:t>赛</a:t>
            </a:r>
            <a:r>
              <a:rPr lang="en-US" altLang="zh-CN" sz="2400" dirty="0"/>
              <a:t>50:7 </a:t>
            </a:r>
            <a:r>
              <a:rPr lang="zh-CN" altLang="en-US" sz="2400" dirty="0">
                <a:solidFill>
                  <a:srgbClr val="FF0000"/>
                </a:solidFill>
              </a:rPr>
              <a:t>主耶和华必帮助我</a:t>
            </a:r>
            <a:r>
              <a:rPr lang="zh-CN" altLang="en-US" sz="2400" dirty="0"/>
              <a:t>，所以我不抱愧。我硬着脸面好象坚石；我也知道我必不至蒙羞。</a:t>
            </a:r>
          </a:p>
          <a:p>
            <a:pPr>
              <a:spcAft>
                <a:spcPts val="1200"/>
              </a:spcAft>
            </a:pPr>
            <a:r>
              <a:rPr lang="zh-CN" altLang="en-US" sz="2400" dirty="0"/>
              <a:t>赛</a:t>
            </a:r>
            <a:r>
              <a:rPr lang="en-US" altLang="zh-CN" sz="2400" dirty="0"/>
              <a:t>50:8 </a:t>
            </a:r>
            <a:r>
              <a:rPr lang="zh-CN" altLang="en-US" sz="2400" dirty="0"/>
              <a:t>称我为义的与我相近；</a:t>
            </a:r>
            <a:r>
              <a:rPr lang="zh-CN" altLang="en-US" sz="2400" u="sng" dirty="0"/>
              <a:t>谁与我</a:t>
            </a:r>
            <a:r>
              <a:rPr lang="zh-CN" altLang="en-US" sz="2400" b="1" u="sng" dirty="0"/>
              <a:t>争论</a:t>
            </a:r>
            <a:r>
              <a:rPr lang="zh-CN" altLang="en-US" sz="2400" u="sng" dirty="0"/>
              <a:t>，可以与我一同站立</a:t>
            </a:r>
            <a:r>
              <a:rPr lang="zh-CN" altLang="en-US" sz="2400" dirty="0"/>
              <a:t>；</a:t>
            </a:r>
            <a:r>
              <a:rPr lang="zh-CN" altLang="en-US" sz="2400" u="sng" dirty="0"/>
              <a:t>谁与我</a:t>
            </a:r>
            <a:r>
              <a:rPr lang="zh-CN" altLang="en-US" sz="2400" b="1" u="sng" dirty="0"/>
              <a:t>作对</a:t>
            </a:r>
            <a:r>
              <a:rPr lang="zh-CN" altLang="en-US" sz="2400" u="sng" dirty="0"/>
              <a:t>，可以就近我来。</a:t>
            </a:r>
          </a:p>
          <a:p>
            <a:pPr>
              <a:spcAft>
                <a:spcPts val="1200"/>
              </a:spcAft>
            </a:pPr>
            <a:r>
              <a:rPr lang="zh-CN" altLang="en-US" sz="2400" dirty="0"/>
              <a:t>赛</a:t>
            </a:r>
            <a:r>
              <a:rPr lang="en-US" altLang="zh-CN" sz="2400" dirty="0"/>
              <a:t>50:9 </a:t>
            </a:r>
            <a:r>
              <a:rPr lang="zh-CN" altLang="en-US" sz="2400" dirty="0">
                <a:solidFill>
                  <a:srgbClr val="FF0000"/>
                </a:solidFill>
              </a:rPr>
              <a:t>主耶和华要帮助我</a:t>
            </a:r>
            <a:r>
              <a:rPr lang="zh-CN" altLang="en-US" sz="2400" dirty="0"/>
              <a:t>；谁能定我有罪呢？他们都象衣服渐渐旧了，为蛀虫所咬。</a:t>
            </a:r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548725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406B9-C09C-977B-8A43-38CE59EDC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>
            <a:extLst>
              <a:ext uri="{FF2B5EF4-FFF2-40B4-BE49-F238E27FC236}">
                <a16:creationId xmlns:a16="http://schemas.microsoft.com/office/drawing/2014/main" id="{83877F02-0B1F-E968-69B9-FF83F4EA875E}"/>
              </a:ext>
            </a:extLst>
          </p:cNvPr>
          <p:cNvSpPr txBox="1"/>
          <p:nvPr/>
        </p:nvSpPr>
        <p:spPr>
          <a:xfrm>
            <a:off x="687150" y="479305"/>
            <a:ext cx="10409903" cy="2797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彼前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22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他并没有犯罪，口里也没有诡诈。 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23 </a:t>
            </a:r>
            <a:r>
              <a:rPr lang="zh-CN" altLang="en-US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他被骂不还口；受害不说威吓的话，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只将自己交托那按公义审判人的主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 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24 </a:t>
            </a:r>
            <a:r>
              <a:rPr lang="zh-CN" altLang="en-US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他被挂在木头上，亲身担当了我们的罪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使我们既然在罪上死，就得以在义上活。因他受的鞭伤，你们便得了医治。 </a:t>
            </a:r>
          </a:p>
        </p:txBody>
      </p:sp>
    </p:spTree>
    <p:extLst>
      <p:ext uri="{BB962C8B-B14F-4D97-AF65-F5344CB8AC3E}">
        <p14:creationId xmlns:p14="http://schemas.microsoft.com/office/powerpoint/2010/main" val="20152068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A9C35B-0FF0-DCE9-8330-013EDA620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>
            <a:extLst>
              <a:ext uri="{FF2B5EF4-FFF2-40B4-BE49-F238E27FC236}">
                <a16:creationId xmlns:a16="http://schemas.microsoft.com/office/drawing/2014/main" id="{4CFB83D0-CEEE-994C-1172-3EF8739D4621}"/>
              </a:ext>
            </a:extLst>
          </p:cNvPr>
          <p:cNvSpPr txBox="1"/>
          <p:nvPr/>
        </p:nvSpPr>
        <p:spPr>
          <a:xfrm>
            <a:off x="733731" y="449808"/>
            <a:ext cx="10409903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论报复</a:t>
            </a:r>
          </a:p>
          <a:p>
            <a:r>
              <a:rPr lang="en-US" altLang="zh-CN" sz="2400" dirty="0"/>
              <a:t>38“</a:t>
            </a:r>
            <a:r>
              <a:rPr lang="zh-CN" altLang="en-US" sz="2400" dirty="0"/>
              <a:t>你们听过有话说：‘以眼还眼，以牙还牙。’</a:t>
            </a:r>
            <a:endParaRPr lang="en-US" altLang="zh-CN" sz="2400" dirty="0"/>
          </a:p>
          <a:p>
            <a:r>
              <a:rPr lang="en-US" altLang="zh-CN" sz="2400" dirty="0"/>
              <a:t>39</a:t>
            </a:r>
            <a:r>
              <a:rPr lang="zh-CN" altLang="en-US" sz="2400" dirty="0"/>
              <a:t>但是我告诉你们：不要与恶人作对。有人打你的右脸，连另一边也转过去由他打。</a:t>
            </a:r>
            <a:endParaRPr lang="en-US" altLang="zh-CN" sz="2400" dirty="0"/>
          </a:p>
          <a:p>
            <a:r>
              <a:rPr lang="en-US" altLang="zh-CN" sz="2400" dirty="0"/>
              <a:t>40</a:t>
            </a:r>
            <a:r>
              <a:rPr lang="zh-CN" altLang="en-US" sz="2400" dirty="0"/>
              <a:t>有人想要告你，要拿你的里衣，连外衣也由他拿去。</a:t>
            </a:r>
            <a:endParaRPr lang="en-US" altLang="zh-CN" sz="2400" dirty="0"/>
          </a:p>
          <a:p>
            <a:r>
              <a:rPr lang="en-US" altLang="zh-CN" sz="2400" dirty="0"/>
              <a:t>41</a:t>
            </a:r>
            <a:r>
              <a:rPr lang="zh-CN" altLang="en-US" sz="2400" dirty="0"/>
              <a:t>有人强迫你走一里路，你就跟他走二里。</a:t>
            </a:r>
            <a:endParaRPr lang="en-US" altLang="zh-CN" sz="2400" dirty="0"/>
          </a:p>
          <a:p>
            <a:r>
              <a:rPr lang="en-US" altLang="zh-CN" sz="3200" dirty="0"/>
              <a:t>42</a:t>
            </a:r>
            <a:r>
              <a:rPr lang="zh-CN" altLang="en-US" sz="3200" dirty="0">
                <a:solidFill>
                  <a:srgbClr val="FF0000"/>
                </a:solidFill>
              </a:rPr>
              <a:t>有求你的，就给他；有向你借贷的，不可推辞。”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05AB1AFA-9BBF-4253-9A3F-D591927B52D1}"/>
              </a:ext>
            </a:extLst>
          </p:cNvPr>
          <p:cNvSpPr txBox="1"/>
          <p:nvPr/>
        </p:nvSpPr>
        <p:spPr>
          <a:xfrm>
            <a:off x="733731" y="4407179"/>
            <a:ext cx="95311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dirty="0"/>
              <a:t>‘</a:t>
            </a:r>
            <a:r>
              <a:rPr lang="zh-CN" altLang="en-US" sz="2400" dirty="0"/>
              <a:t>以眼还眼，以牙还牙</a:t>
            </a:r>
            <a:r>
              <a:rPr lang="en-US" altLang="zh-CN" sz="2400" dirty="0"/>
              <a:t>——</a:t>
            </a:r>
            <a:r>
              <a:rPr lang="zh-CN" altLang="en-US" sz="2400" dirty="0"/>
              <a:t>不要与恶人作对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42966FAF-2829-88B0-87FD-24751072BC76}"/>
              </a:ext>
            </a:extLst>
          </p:cNvPr>
          <p:cNvSpPr txBox="1"/>
          <p:nvPr/>
        </p:nvSpPr>
        <p:spPr>
          <a:xfrm>
            <a:off x="6338118" y="4232111"/>
            <a:ext cx="414798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dirty="0"/>
              <a:t>‘</a:t>
            </a:r>
            <a:r>
              <a:rPr lang="en-US" altLang="zh-CN" sz="2400" dirty="0"/>
              <a:t>——</a:t>
            </a:r>
            <a:r>
              <a:rPr lang="zh-CN" altLang="en-US" sz="4000" dirty="0">
                <a:solidFill>
                  <a:srgbClr val="FF0000"/>
                </a:solidFill>
              </a:rPr>
              <a:t>爱的奉献</a:t>
            </a:r>
          </a:p>
        </p:txBody>
      </p:sp>
    </p:spTree>
    <p:extLst>
      <p:ext uri="{BB962C8B-B14F-4D97-AF65-F5344CB8AC3E}">
        <p14:creationId xmlns:p14="http://schemas.microsoft.com/office/powerpoint/2010/main" val="2489022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576693-E3C0-325F-F936-22E65B2B1B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>
            <a:extLst>
              <a:ext uri="{FF2B5EF4-FFF2-40B4-BE49-F238E27FC236}">
                <a16:creationId xmlns:a16="http://schemas.microsoft.com/office/drawing/2014/main" id="{C8E1F8A7-DC30-CAB0-8B04-5D897FD3FA84}"/>
              </a:ext>
            </a:extLst>
          </p:cNvPr>
          <p:cNvSpPr txBox="1"/>
          <p:nvPr/>
        </p:nvSpPr>
        <p:spPr>
          <a:xfrm>
            <a:off x="0" y="1951672"/>
            <a:ext cx="10663083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altLang="zh-CN" sz="2400" dirty="0"/>
          </a:p>
          <a:p>
            <a:pPr algn="ctr"/>
            <a:r>
              <a:rPr lang="zh-CN" altLang="en-US" sz="6600" b="1" dirty="0">
                <a:solidFill>
                  <a:srgbClr val="FF0000"/>
                </a:solidFill>
              </a:rPr>
              <a:t>爱仇敌</a:t>
            </a:r>
          </a:p>
          <a:p>
            <a:endParaRPr lang="en-US" altLang="zh-CN" sz="9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2735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6B1FC5-4338-1CD3-41FA-9A61123D53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1B2E83C2-A14D-8694-CBD0-07D7CEADDD95}"/>
              </a:ext>
            </a:extLst>
          </p:cNvPr>
          <p:cNvSpPr txBox="1"/>
          <p:nvPr/>
        </p:nvSpPr>
        <p:spPr>
          <a:xfrm>
            <a:off x="1029929" y="740455"/>
            <a:ext cx="10132142" cy="44038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zh-CN" altLang="en-US" sz="2400" b="1" dirty="0"/>
              <a:t>细分主的话语</a:t>
            </a:r>
            <a:r>
              <a:rPr lang="en-US" altLang="zh-CN" sz="2400" b="1" dirty="0"/>
              <a:t>——</a:t>
            </a:r>
            <a:r>
              <a:rPr lang="zh-CN" altLang="en-US" sz="2400" b="1" dirty="0"/>
              <a:t>分析结构：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CN" sz="2400" dirty="0"/>
              <a:t>43 “</a:t>
            </a:r>
            <a:r>
              <a:rPr lang="zh-CN" altLang="en-US" sz="2400" dirty="0"/>
              <a:t>你们听见有话说：‘当爱你的邻舍，恨你的仇敌。’ </a:t>
            </a:r>
            <a:endParaRPr lang="en-US" altLang="zh-CN" sz="2400" dirty="0"/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CN" sz="2400" dirty="0"/>
              <a:t>44</a:t>
            </a:r>
            <a:r>
              <a:rPr lang="zh-CN" altLang="en-US" sz="2400" dirty="0"/>
              <a:t>但是我告诉你们：要爱你们的仇敌，为那迫害你们的祷告。</a:t>
            </a:r>
            <a:endParaRPr lang="en-US" altLang="zh-CN" sz="2400" dirty="0"/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CN" sz="2400" dirty="0"/>
              <a:t>45</a:t>
            </a:r>
            <a:r>
              <a:rPr lang="zh-CN" altLang="en-US" sz="2400" dirty="0"/>
              <a:t>这样，你们就可以作天父的儿女了。因为他叫太阳照好人，也照坏人；降雨给义人，也给不义的人。</a:t>
            </a:r>
            <a:endParaRPr lang="en-US" altLang="zh-CN" sz="2400" dirty="0"/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CN" sz="2400" dirty="0"/>
              <a:t>46</a:t>
            </a:r>
            <a:r>
              <a:rPr lang="zh-CN" altLang="en-US" sz="2400" dirty="0"/>
              <a:t>你们若只爱那爱你们的人，有什么赏赐呢？就是税吏不也是这样做吗？</a:t>
            </a:r>
            <a:r>
              <a:rPr lang="en-US" altLang="zh-CN" sz="2400" dirty="0"/>
              <a:t>47</a:t>
            </a:r>
            <a:r>
              <a:rPr lang="zh-CN" altLang="en-US" sz="2400" dirty="0"/>
              <a:t>你们若只请你弟兄的安，有什么比别人强呢？就是外邦人不也是这样做吗？</a:t>
            </a:r>
            <a:endParaRPr lang="en-US" altLang="zh-CN" sz="2400" dirty="0"/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CN" sz="2400" dirty="0"/>
              <a:t>48</a:t>
            </a:r>
            <a:r>
              <a:rPr lang="zh-CN" altLang="en-US" sz="2400" dirty="0"/>
              <a:t>所以，你们要完全，如同你们的天父是完全的。”</a:t>
            </a:r>
            <a:endParaRPr lang="zh-CN" altLang="zh-CN" sz="2400" dirty="0"/>
          </a:p>
        </p:txBody>
      </p:sp>
    </p:spTree>
    <p:extLst>
      <p:ext uri="{BB962C8B-B14F-4D97-AF65-F5344CB8AC3E}">
        <p14:creationId xmlns:p14="http://schemas.microsoft.com/office/powerpoint/2010/main" val="25012378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32722D-D34C-2CE4-9DCC-4133827B1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>
            <a:extLst>
              <a:ext uri="{FF2B5EF4-FFF2-40B4-BE49-F238E27FC236}">
                <a16:creationId xmlns:a16="http://schemas.microsoft.com/office/drawing/2014/main" id="{D351D8F9-7CF9-4602-9C3A-C2D93EB24D35}"/>
              </a:ext>
            </a:extLst>
          </p:cNvPr>
          <p:cNvSpPr txBox="1"/>
          <p:nvPr/>
        </p:nvSpPr>
        <p:spPr>
          <a:xfrm>
            <a:off x="1179872" y="1550868"/>
            <a:ext cx="945371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什么是仇敌？</a:t>
            </a: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但是我告诉你们：要爱你们的</a:t>
            </a:r>
            <a:r>
              <a:rPr lang="zh-CN" altLang="en-US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仇敌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，为那迫害你们的祷告。</a:t>
            </a: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92672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C40AD-10AA-EBC8-3413-1F968187B4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30521DBB-6698-3036-4C5D-A820102A6585}"/>
              </a:ext>
            </a:extLst>
          </p:cNvPr>
          <p:cNvSpPr txBox="1"/>
          <p:nvPr/>
        </p:nvSpPr>
        <p:spPr>
          <a:xfrm>
            <a:off x="1091379" y="2254948"/>
            <a:ext cx="9645447" cy="1135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彼前</a:t>
            </a:r>
            <a:r>
              <a:rPr lang="en-US" altLang="zh-CN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5:8 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务要谨守，警醒。因为你们的仇敌魔鬼，如同吼叫的狮子，遍地游行，寻找可吞吃的人。</a:t>
            </a:r>
            <a:endParaRPr lang="en-US" altLang="zh-CN" sz="2400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35513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76FE4-C33D-DF07-3A0C-E5EF1A433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112ED7FF-DCA9-F27B-9AB8-6C7E62A32101}"/>
              </a:ext>
            </a:extLst>
          </p:cNvPr>
          <p:cNvSpPr txBox="1"/>
          <p:nvPr/>
        </p:nvSpPr>
        <p:spPr>
          <a:xfrm>
            <a:off x="838199" y="1462999"/>
            <a:ext cx="10515601" cy="390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弗</a:t>
            </a:r>
            <a:r>
              <a:rPr lang="en-US" altLang="zh-CN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6:11 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要穿戴上帝所赐的全副军装，就能</a:t>
            </a:r>
            <a:r>
              <a:rPr lang="zh-CN" altLang="en-US" sz="24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抵挡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魔鬼的诡计。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雅</a:t>
            </a:r>
            <a:r>
              <a:rPr lang="en-US" altLang="zh-CN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4:7 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故此你们要顺服上帝。务要</a:t>
            </a:r>
            <a:r>
              <a:rPr lang="zh-CN" altLang="en-US" sz="24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抵挡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魔鬼，魔鬼就必离开你们逃跑了。</a:t>
            </a:r>
            <a:endParaRPr lang="en-US" altLang="zh-CN" sz="2400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400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400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约</a:t>
            </a:r>
            <a:r>
              <a:rPr lang="en-US" altLang="zh-CN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16 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上帝爱世人，甚至将他的独生子赐给他们，叫一切信他的，不至灭亡，反得永生。</a:t>
            </a:r>
            <a:endParaRPr lang="en-US" altLang="zh-CN" sz="2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2400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18124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64BF3-C29F-8304-3832-FF1CB7DF6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05C8DAD7-0282-9F79-85AB-7D20CBE85577}"/>
              </a:ext>
            </a:extLst>
          </p:cNvPr>
          <p:cNvSpPr txBox="1"/>
          <p:nvPr/>
        </p:nvSpPr>
        <p:spPr>
          <a:xfrm>
            <a:off x="1135625" y="1218122"/>
            <a:ext cx="10132142" cy="4471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zh-CN" altLang="en-US" sz="2200" b="1" kern="1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论爱仇敌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CN" sz="2400" dirty="0"/>
              <a:t>43“</a:t>
            </a:r>
            <a:r>
              <a:rPr lang="zh-CN" altLang="en-US" sz="2400" dirty="0"/>
              <a:t>你们听过有话说：‘要爱你的邻舍，恨你的仇敌。’</a:t>
            </a:r>
            <a:endParaRPr lang="en-US" altLang="zh-CN" sz="2400" dirty="0"/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CN" sz="2400" dirty="0"/>
              <a:t>44</a:t>
            </a:r>
            <a:r>
              <a:rPr lang="zh-CN" altLang="en-US" sz="2400" dirty="0"/>
              <a:t>但是我告诉你们：要爱你们的仇敌，为那迫害你们的祷告。</a:t>
            </a:r>
            <a:endParaRPr lang="en-US" altLang="zh-CN" sz="2400" dirty="0"/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CN" sz="2400" dirty="0"/>
              <a:t>45</a:t>
            </a:r>
            <a:r>
              <a:rPr lang="zh-CN" altLang="en-US" sz="2400" b="1" dirty="0"/>
              <a:t>这样</a:t>
            </a:r>
            <a:r>
              <a:rPr lang="zh-CN" altLang="en-US" sz="2400" dirty="0"/>
              <a:t>，你们就可以</a:t>
            </a:r>
            <a:r>
              <a:rPr lang="zh-CN" altLang="en-US" sz="2400" dirty="0">
                <a:solidFill>
                  <a:srgbClr val="FF0000"/>
                </a:solidFill>
              </a:rPr>
              <a:t>作天父的儿女了</a:t>
            </a:r>
            <a:r>
              <a:rPr lang="zh-CN" altLang="en-US" sz="2400" dirty="0"/>
              <a:t>。因为他叫太阳照好人，也照坏人；降雨给义人，也给不义的人。</a:t>
            </a:r>
            <a:endParaRPr lang="en-US" altLang="zh-CN" sz="2400" dirty="0"/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CN" sz="2400" dirty="0"/>
              <a:t>46</a:t>
            </a:r>
            <a:r>
              <a:rPr lang="zh-CN" altLang="en-US" sz="2400" dirty="0"/>
              <a:t>你们若只爱那爱你们的人，有什么赏赐呢？就是税吏不也是这样做吗？</a:t>
            </a:r>
            <a:endParaRPr lang="en-US" altLang="zh-CN" sz="2400" dirty="0"/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CN" sz="2400" dirty="0"/>
              <a:t>47</a:t>
            </a:r>
            <a:r>
              <a:rPr lang="zh-CN" altLang="en-US" sz="2400" dirty="0"/>
              <a:t>你们若只请你弟兄的安，有什么比别人强呢？就是外邦人不也是这样做吗？</a:t>
            </a:r>
            <a:endParaRPr lang="en-US" altLang="zh-CN" sz="2400" dirty="0"/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CN" sz="2400" dirty="0"/>
              <a:t>48</a:t>
            </a:r>
            <a:r>
              <a:rPr lang="zh-CN" altLang="en-US" sz="2400" b="1" dirty="0"/>
              <a:t>所以，</a:t>
            </a:r>
            <a:r>
              <a:rPr lang="zh-CN" altLang="en-US" sz="2400" dirty="0"/>
              <a:t>你们要</a:t>
            </a:r>
            <a:r>
              <a:rPr lang="zh-CN" altLang="en-US" sz="2400" dirty="0">
                <a:solidFill>
                  <a:srgbClr val="FF0000"/>
                </a:solidFill>
              </a:rPr>
              <a:t>完全</a:t>
            </a:r>
            <a:r>
              <a:rPr lang="zh-CN" altLang="en-US" sz="2400" dirty="0"/>
              <a:t>，如同你们的天父是</a:t>
            </a:r>
            <a:r>
              <a:rPr lang="zh-CN" altLang="en-US" sz="2400" dirty="0">
                <a:solidFill>
                  <a:srgbClr val="FF0000"/>
                </a:solidFill>
              </a:rPr>
              <a:t>完全</a:t>
            </a:r>
            <a:r>
              <a:rPr lang="zh-CN" altLang="en-US" sz="2400" dirty="0"/>
              <a:t>的。”</a:t>
            </a:r>
            <a:endParaRPr lang="zh-CN" altLang="zh-CN" sz="2400" dirty="0"/>
          </a:p>
        </p:txBody>
      </p:sp>
    </p:spTree>
    <p:extLst>
      <p:ext uri="{BB962C8B-B14F-4D97-AF65-F5344CB8AC3E}">
        <p14:creationId xmlns:p14="http://schemas.microsoft.com/office/powerpoint/2010/main" val="1959255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83B97B-1A85-0804-1DBE-4371FEDEF1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318D670-77FD-2616-4B91-CC35F88B7F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en-US" altLang="zh-CN" sz="5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5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</a:t>
            </a:r>
            <a:r>
              <a:rPr lang="zh-CN" altLang="en-US" sz="8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祷 告</a:t>
            </a:r>
            <a:endParaRPr lang="en-US" altLang="zh-CN" sz="8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8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22CD1303-3FC4-4FED-9EC0-2287E3A9F6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9418" y="959364"/>
            <a:ext cx="5453013" cy="5043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1563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24024-1E43-2A99-1AC0-7FE59AC7BF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>
            <a:extLst>
              <a:ext uri="{FF2B5EF4-FFF2-40B4-BE49-F238E27FC236}">
                <a16:creationId xmlns:a16="http://schemas.microsoft.com/office/drawing/2014/main" id="{0B46C779-0EDC-B8C0-746D-612BCB7F1A6E}"/>
              </a:ext>
            </a:extLst>
          </p:cNvPr>
          <p:cNvSpPr txBox="1"/>
          <p:nvPr/>
        </p:nvSpPr>
        <p:spPr>
          <a:xfrm>
            <a:off x="1029929" y="740455"/>
            <a:ext cx="10282084" cy="45205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申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32:4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他是磐石，他的作为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完全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；他所行的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无不公平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，是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诚实无伪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的上帝，又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公义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，又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正直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王下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20:3 “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耶和华啊，求你记念我在你面前怎样存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完全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的心，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按诚实行事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，又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做你眼中所看为善的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。”希西家就痛哭了。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诗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119:1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行为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完全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遵行耶和华律法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的，这人便为有福！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箴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2:21 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正直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人必在世上居住；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完全人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必在地上存留。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结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28:15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你从受造之日所行的都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完全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，后来在你中间又察出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不义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9425827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8FAFF1-FF46-2E59-E4B7-BDCA1667B1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9501910F-AD03-9981-D164-05B746259E83}"/>
              </a:ext>
            </a:extLst>
          </p:cNvPr>
          <p:cNvSpPr txBox="1"/>
          <p:nvPr/>
        </p:nvSpPr>
        <p:spPr>
          <a:xfrm>
            <a:off x="1029929" y="229980"/>
            <a:ext cx="10132142" cy="4471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zh-CN" altLang="en-US" sz="2200" b="1" kern="1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论爱仇敌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CN" sz="2400" dirty="0"/>
              <a:t>43“</a:t>
            </a:r>
            <a:r>
              <a:rPr lang="zh-CN" altLang="en-US" sz="2400" dirty="0"/>
              <a:t>你们听过有话说：‘要爱你的邻舍，恨你的仇敌。’</a:t>
            </a:r>
            <a:endParaRPr lang="en-US" altLang="zh-CN" sz="2400" dirty="0"/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CN" sz="2400" dirty="0"/>
              <a:t>44</a:t>
            </a:r>
            <a:r>
              <a:rPr lang="zh-CN" altLang="en-US" sz="2400" dirty="0"/>
              <a:t>但是我告诉你们：要爱你们的仇敌，为那迫害你们的祷告。</a:t>
            </a:r>
            <a:endParaRPr lang="en-US" altLang="zh-CN" sz="2400" dirty="0"/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CN" sz="2400" dirty="0"/>
              <a:t>45</a:t>
            </a:r>
            <a:r>
              <a:rPr lang="zh-CN" altLang="en-US" sz="2400" b="1" dirty="0"/>
              <a:t>这样</a:t>
            </a:r>
            <a:r>
              <a:rPr lang="zh-CN" altLang="en-US" sz="2400" dirty="0"/>
              <a:t>，你们就可以作天父的儿女了。因为他叫太阳照好人，也照坏人；降雨给义人，也给不义的人。</a:t>
            </a:r>
            <a:endParaRPr lang="en-US" altLang="zh-CN" sz="2400" dirty="0"/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CN" sz="2400" dirty="0"/>
              <a:t>46</a:t>
            </a:r>
            <a:r>
              <a:rPr lang="zh-CN" altLang="en-US" sz="2400" dirty="0"/>
              <a:t>你们若只爱那爱你们的人，有什么赏赐呢？就是税吏不也是这样做吗？</a:t>
            </a:r>
            <a:endParaRPr lang="en-US" altLang="zh-CN" sz="2400" dirty="0"/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CN" sz="2400" dirty="0"/>
              <a:t>47</a:t>
            </a:r>
            <a:r>
              <a:rPr lang="zh-CN" altLang="en-US" sz="2400" dirty="0"/>
              <a:t>你们若只请你弟兄的安，有什么比别人强呢？就是外邦人不也是这样做吗？</a:t>
            </a:r>
            <a:endParaRPr lang="en-US" altLang="zh-CN" sz="2400" dirty="0"/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CN" sz="2400" dirty="0"/>
              <a:t>48</a:t>
            </a:r>
            <a:r>
              <a:rPr lang="zh-CN" altLang="en-US" sz="2400" b="1" dirty="0"/>
              <a:t>所以，</a:t>
            </a:r>
            <a:r>
              <a:rPr lang="zh-CN" altLang="en-US" sz="2400" dirty="0"/>
              <a:t>你们要</a:t>
            </a:r>
            <a:r>
              <a:rPr lang="zh-CN" altLang="en-US" sz="2400" dirty="0">
                <a:solidFill>
                  <a:srgbClr val="FF0000"/>
                </a:solidFill>
              </a:rPr>
              <a:t>完全</a:t>
            </a:r>
            <a:r>
              <a:rPr lang="zh-CN" altLang="en-US" sz="2400" dirty="0"/>
              <a:t>，如同你们的天父是</a:t>
            </a:r>
            <a:r>
              <a:rPr lang="zh-CN" altLang="en-US" sz="2400" dirty="0">
                <a:solidFill>
                  <a:srgbClr val="FF0000"/>
                </a:solidFill>
              </a:rPr>
              <a:t>完全</a:t>
            </a:r>
            <a:r>
              <a:rPr lang="zh-CN" altLang="en-US" sz="2400" dirty="0"/>
              <a:t>的。”</a:t>
            </a:r>
            <a:endParaRPr lang="zh-CN" altLang="zh-CN" sz="2400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97D5708D-A05E-6B86-4C27-67B6923FA6E7}"/>
              </a:ext>
            </a:extLst>
          </p:cNvPr>
          <p:cNvSpPr txBox="1"/>
          <p:nvPr/>
        </p:nvSpPr>
        <p:spPr>
          <a:xfrm>
            <a:off x="704234" y="5187665"/>
            <a:ext cx="95311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dirty="0"/>
              <a:t>‘</a:t>
            </a:r>
            <a:r>
              <a:rPr lang="zh-CN" altLang="en-US" sz="2400" dirty="0"/>
              <a:t>爱邻舍恨仇敌</a:t>
            </a:r>
            <a:r>
              <a:rPr lang="en-US" altLang="zh-CN" sz="2400" dirty="0"/>
              <a:t>——</a:t>
            </a:r>
            <a:r>
              <a:rPr lang="zh-CN" altLang="en-US" sz="2400" dirty="0"/>
              <a:t>爱仇敌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A3F34802-967F-4550-EE72-DAB9F4868A8C}"/>
              </a:ext>
            </a:extLst>
          </p:cNvPr>
          <p:cNvSpPr txBox="1"/>
          <p:nvPr/>
        </p:nvSpPr>
        <p:spPr>
          <a:xfrm>
            <a:off x="4155355" y="5187664"/>
            <a:ext cx="543109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dirty="0"/>
              <a:t>‘</a:t>
            </a:r>
            <a:r>
              <a:rPr lang="en-US" altLang="zh-CN" sz="2400" dirty="0"/>
              <a:t>——</a:t>
            </a:r>
            <a:r>
              <a:rPr lang="zh-CN" altLang="en-US" sz="2400" dirty="0"/>
              <a:t>天父的儿女，如同天父是完全</a:t>
            </a:r>
          </a:p>
        </p:txBody>
      </p:sp>
    </p:spTree>
    <p:extLst>
      <p:ext uri="{BB962C8B-B14F-4D97-AF65-F5344CB8AC3E}">
        <p14:creationId xmlns:p14="http://schemas.microsoft.com/office/powerpoint/2010/main" val="3222149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2DE7B4-E7D0-11D2-F515-0A07EE0F16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3674966C-7103-8581-89EF-A84B45EEA741}"/>
              </a:ext>
            </a:extLst>
          </p:cNvPr>
          <p:cNvSpPr txBox="1"/>
          <p:nvPr/>
        </p:nvSpPr>
        <p:spPr>
          <a:xfrm>
            <a:off x="2481895" y="744728"/>
            <a:ext cx="1415772" cy="120032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对古人说</a:t>
            </a:r>
            <a:endParaRPr lang="en-US" altLang="zh-CN" sz="2400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有话说</a:t>
            </a:r>
            <a:endParaRPr lang="en-US" altLang="zh-CN" sz="2400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有话说</a:t>
            </a:r>
          </a:p>
        </p:txBody>
      </p:sp>
      <p:sp>
        <p:nvSpPr>
          <p:cNvPr id="4" name="箭头: 右 3">
            <a:extLst>
              <a:ext uri="{FF2B5EF4-FFF2-40B4-BE49-F238E27FC236}">
                <a16:creationId xmlns:a16="http://schemas.microsoft.com/office/drawing/2014/main" id="{093BD9D4-8581-5B3C-5D4C-F452A5B6AE5F}"/>
              </a:ext>
            </a:extLst>
          </p:cNvPr>
          <p:cNvSpPr/>
          <p:nvPr/>
        </p:nvSpPr>
        <p:spPr>
          <a:xfrm>
            <a:off x="4615458" y="1116292"/>
            <a:ext cx="1238864" cy="38345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FEE91C2-02DC-7A1D-EB0B-D2EAA21CF1C2}"/>
              </a:ext>
            </a:extLst>
          </p:cNvPr>
          <p:cNvSpPr txBox="1"/>
          <p:nvPr/>
        </p:nvSpPr>
        <p:spPr>
          <a:xfrm>
            <a:off x="6572114" y="744727"/>
            <a:ext cx="1723549" cy="120032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我告诉你们</a:t>
            </a:r>
            <a:endParaRPr lang="en-US" altLang="zh-CN" sz="2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我告诉你们</a:t>
            </a:r>
            <a:endParaRPr lang="en-US" altLang="zh-CN" sz="2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我告诉你们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D6F18B79-1472-BA38-0398-3A766812D736}"/>
              </a:ext>
            </a:extLst>
          </p:cNvPr>
          <p:cNvSpPr txBox="1"/>
          <p:nvPr/>
        </p:nvSpPr>
        <p:spPr>
          <a:xfrm>
            <a:off x="2394321" y="2254773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7030A0"/>
                </a:solidFill>
              </a:rPr>
              <a:t>西奈山之约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7E612515-A899-5AD6-C3FB-D3E89D1EB268}"/>
              </a:ext>
            </a:extLst>
          </p:cNvPr>
          <p:cNvSpPr txBox="1"/>
          <p:nvPr/>
        </p:nvSpPr>
        <p:spPr>
          <a:xfrm>
            <a:off x="7150801" y="2254773"/>
            <a:ext cx="2646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FF0000"/>
                </a:solidFill>
              </a:rPr>
              <a:t>登山宝训（新约）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1DA5729A-064C-F998-C708-F21E7105DD3E}"/>
              </a:ext>
            </a:extLst>
          </p:cNvPr>
          <p:cNvSpPr txBox="1"/>
          <p:nvPr/>
        </p:nvSpPr>
        <p:spPr>
          <a:xfrm>
            <a:off x="258840" y="2254773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2"/>
                </a:solidFill>
              </a:rPr>
              <a:t>亚伯拉罕之约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46FC5F88-271D-F558-14F3-08A3F0576233}"/>
              </a:ext>
            </a:extLst>
          </p:cNvPr>
          <p:cNvSpPr txBox="1"/>
          <p:nvPr/>
        </p:nvSpPr>
        <p:spPr>
          <a:xfrm>
            <a:off x="472931" y="3103099"/>
            <a:ext cx="10939689" cy="2708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罗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7:14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我们原晓得律法是属乎灵的，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Aft>
                <a:spcPts val="600"/>
              </a:spcAft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罗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5:13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没有律法之先，罪已经在世上；但没有律法，罪也不算罪。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Aft>
                <a:spcPts val="600"/>
              </a:spcAft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加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24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这样，律法是我们训蒙的师傅，引我们到基督那里，使我们因信称义。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Aft>
                <a:spcPts val="600"/>
              </a:spcAft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罗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律法的总结就是基督，使凡信他的都得着义。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Aft>
                <a:spcPts val="600"/>
              </a:spcAft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罗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1:17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律法本是藉着摩西传的；恩典和真理都是由耶稣基督来的。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Aft>
                <a:spcPts val="600"/>
              </a:spcAft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加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3:14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这便叫亚伯拉罕的福，因基督耶稣可以临到外邦人，使我们因信得着所应许的圣灵。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Aft>
                <a:spcPts val="600"/>
              </a:spcAft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加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3:17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我是这么说，上帝预先所立的约，不能被那四百三十年以后的律法废掉，叫应许归于虚空。 </a:t>
            </a:r>
            <a:endParaRPr lang="zh-CN" altLang="en-US" dirty="0"/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C6097A41-F1A8-10A1-0FEF-E600C237535D}"/>
              </a:ext>
            </a:extLst>
          </p:cNvPr>
          <p:cNvSpPr txBox="1"/>
          <p:nvPr/>
        </p:nvSpPr>
        <p:spPr>
          <a:xfrm>
            <a:off x="4527004" y="493315"/>
            <a:ext cx="14157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对比、递进、</a:t>
            </a:r>
            <a:endParaRPr lang="en-US" altLang="zh-CN" sz="18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超越、满足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27642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19245A-A4F2-716F-4E1E-910A195F7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>
            <a:extLst>
              <a:ext uri="{FF2B5EF4-FFF2-40B4-BE49-F238E27FC236}">
                <a16:creationId xmlns:a16="http://schemas.microsoft.com/office/drawing/2014/main" id="{5A360F4D-1AB9-45CB-2A98-40DC439D1483}"/>
              </a:ext>
            </a:extLst>
          </p:cNvPr>
          <p:cNvSpPr txBox="1"/>
          <p:nvPr/>
        </p:nvSpPr>
        <p:spPr>
          <a:xfrm>
            <a:off x="840658" y="706221"/>
            <a:ext cx="10409903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论起誓</a:t>
            </a:r>
          </a:p>
          <a:p>
            <a:r>
              <a:rPr lang="en-US" altLang="zh-CN" sz="2400" dirty="0"/>
              <a:t>33</a:t>
            </a:r>
            <a:r>
              <a:rPr lang="zh-CN" altLang="en-US" sz="2400" dirty="0"/>
              <a:t>“你们又听过有对古人说：‘不可背誓，所起的誓总要向主谨守。’</a:t>
            </a:r>
            <a:endParaRPr lang="en-US" altLang="zh-CN" sz="2400" dirty="0"/>
          </a:p>
          <a:p>
            <a:r>
              <a:rPr lang="en-US" altLang="zh-CN" sz="2400" dirty="0"/>
              <a:t>34</a:t>
            </a:r>
            <a:r>
              <a:rPr lang="zh-CN" altLang="en-US" sz="2400" dirty="0"/>
              <a:t>但是我告诉你们：什么誓都不可起。不可指着天起誓，因为天是神的宝座。</a:t>
            </a:r>
            <a:r>
              <a:rPr lang="en-US" altLang="zh-CN" sz="2400" dirty="0"/>
              <a:t>35</a:t>
            </a:r>
            <a:r>
              <a:rPr lang="zh-CN" altLang="en-US" sz="2400" dirty="0"/>
              <a:t>不可指着地起誓，因为地是他的脚凳；也不可指着耶路撒冷起誓，因为耶路撒冷是大君王的京城。</a:t>
            </a:r>
            <a:endParaRPr lang="en-US" altLang="zh-CN" sz="2400" dirty="0"/>
          </a:p>
          <a:p>
            <a:r>
              <a:rPr lang="en-US" altLang="zh-CN" sz="2400" dirty="0"/>
              <a:t>36</a:t>
            </a:r>
            <a:r>
              <a:rPr lang="zh-CN" altLang="en-US" sz="2400" dirty="0"/>
              <a:t>又不可指着你的头起誓，因为你不能使一根头发变黑变白。</a:t>
            </a:r>
            <a:endParaRPr lang="en-US" altLang="zh-CN" sz="2400" dirty="0"/>
          </a:p>
          <a:p>
            <a:r>
              <a:rPr lang="en-US" altLang="zh-CN" sz="2400" dirty="0"/>
              <a:t>37</a:t>
            </a:r>
            <a:r>
              <a:rPr lang="zh-CN" altLang="en-US" sz="2400" dirty="0"/>
              <a:t>你们的话，是，就说是；不是，就说不是。若再多说，就是出于那恶者。”</a:t>
            </a:r>
            <a:endParaRPr lang="en-US" altLang="zh-CN" sz="2400" dirty="0"/>
          </a:p>
          <a:p>
            <a:endParaRPr lang="en-US" altLang="zh-CN" sz="2400" dirty="0"/>
          </a:p>
          <a:p>
            <a:r>
              <a:rPr lang="zh-CN" altLang="en-US" sz="2400" b="1" dirty="0"/>
              <a:t>论报复</a:t>
            </a:r>
          </a:p>
          <a:p>
            <a:r>
              <a:rPr lang="en-US" altLang="zh-CN" sz="2400" dirty="0"/>
              <a:t>38“</a:t>
            </a:r>
            <a:r>
              <a:rPr lang="zh-CN" altLang="en-US" sz="2400" dirty="0"/>
              <a:t>你们听过有话说：‘以眼还眼，以牙还牙。’</a:t>
            </a:r>
            <a:endParaRPr lang="en-US" altLang="zh-CN" sz="2400" dirty="0"/>
          </a:p>
          <a:p>
            <a:r>
              <a:rPr lang="en-US" altLang="zh-CN" sz="2400" dirty="0"/>
              <a:t>39</a:t>
            </a:r>
            <a:r>
              <a:rPr lang="zh-CN" altLang="en-US" sz="2400" dirty="0"/>
              <a:t>但是我告诉你们：不要与恶人作对。有人打你的右脸，连另一边也转过去由他打。</a:t>
            </a:r>
            <a:endParaRPr lang="en-US" altLang="zh-CN" sz="2400" dirty="0"/>
          </a:p>
          <a:p>
            <a:r>
              <a:rPr lang="en-US" altLang="zh-CN" sz="2400" dirty="0"/>
              <a:t>40</a:t>
            </a:r>
            <a:r>
              <a:rPr lang="zh-CN" altLang="en-US" sz="2400" dirty="0"/>
              <a:t>有人想要告你，要拿你的里衣，连外衣也由他拿去。</a:t>
            </a:r>
            <a:endParaRPr lang="en-US" altLang="zh-CN" sz="2400" dirty="0"/>
          </a:p>
          <a:p>
            <a:r>
              <a:rPr lang="en-US" altLang="zh-CN" sz="2400" dirty="0"/>
              <a:t>41</a:t>
            </a:r>
            <a:r>
              <a:rPr lang="zh-CN" altLang="en-US" sz="2400" dirty="0"/>
              <a:t>有人强迫你走一里路，你就跟他走二里。</a:t>
            </a:r>
            <a:endParaRPr lang="en-US" altLang="zh-CN" sz="2400" dirty="0"/>
          </a:p>
          <a:p>
            <a:r>
              <a:rPr lang="en-US" altLang="zh-CN" sz="2400" dirty="0"/>
              <a:t>42</a:t>
            </a:r>
            <a:r>
              <a:rPr lang="zh-CN" altLang="en-US" sz="2400" dirty="0"/>
              <a:t>有求你的，就给他；有向你借贷的，不可推辞。”</a:t>
            </a:r>
          </a:p>
        </p:txBody>
      </p:sp>
    </p:spTree>
    <p:extLst>
      <p:ext uri="{BB962C8B-B14F-4D97-AF65-F5344CB8AC3E}">
        <p14:creationId xmlns:p14="http://schemas.microsoft.com/office/powerpoint/2010/main" val="607842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627C6-6782-266E-F447-BD00013572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87E29294-48C3-7E00-D1B0-C00DB14AF92A}"/>
              </a:ext>
            </a:extLst>
          </p:cNvPr>
          <p:cNvSpPr txBox="1"/>
          <p:nvPr/>
        </p:nvSpPr>
        <p:spPr>
          <a:xfrm>
            <a:off x="1135625" y="1218122"/>
            <a:ext cx="10132142" cy="4471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zh-CN" altLang="en-US" sz="2200" b="1" kern="1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论爱仇敌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CN" sz="2400" dirty="0"/>
              <a:t>43“</a:t>
            </a:r>
            <a:r>
              <a:rPr lang="zh-CN" altLang="en-US" sz="2400" dirty="0"/>
              <a:t>你们听过有话说：‘要爱你的邻舍，恨你的仇敌。’</a:t>
            </a:r>
            <a:endParaRPr lang="en-US" altLang="zh-CN" sz="2400" dirty="0"/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CN" sz="2400" dirty="0"/>
              <a:t>44</a:t>
            </a:r>
            <a:r>
              <a:rPr lang="zh-CN" altLang="en-US" sz="2400" dirty="0"/>
              <a:t>但是我告诉你们：要爱你们的仇敌，为那迫害你们的祷告。</a:t>
            </a:r>
            <a:endParaRPr lang="en-US" altLang="zh-CN" sz="2400" dirty="0"/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CN" sz="2400" dirty="0"/>
              <a:t>45</a:t>
            </a:r>
            <a:r>
              <a:rPr lang="zh-CN" altLang="en-US" sz="2400" dirty="0"/>
              <a:t>这样，你们就可以作天父的儿女了。因为他叫太阳照好人，也照坏人；降雨给义人，也给不义的人。</a:t>
            </a:r>
            <a:endParaRPr lang="en-US" altLang="zh-CN" sz="2400" dirty="0"/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CN" sz="2400" dirty="0"/>
              <a:t>46</a:t>
            </a:r>
            <a:r>
              <a:rPr lang="zh-CN" altLang="en-US" sz="2400" dirty="0"/>
              <a:t>你们若只爱那爱你们的人，有什么赏赐呢？就是税吏不也是这样做吗？</a:t>
            </a:r>
            <a:endParaRPr lang="en-US" altLang="zh-CN" sz="2400" dirty="0"/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CN" sz="2400" dirty="0"/>
              <a:t>47</a:t>
            </a:r>
            <a:r>
              <a:rPr lang="zh-CN" altLang="en-US" sz="2400" dirty="0"/>
              <a:t>你们若只请你弟兄的安，有什么比别人强呢？就是外邦人不也是这样做吗？</a:t>
            </a:r>
            <a:endParaRPr lang="en-US" altLang="zh-CN" sz="2400" dirty="0"/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CN" sz="2400" dirty="0"/>
              <a:t>48</a:t>
            </a:r>
            <a:r>
              <a:rPr lang="zh-CN" altLang="en-US" sz="2400" dirty="0"/>
              <a:t>所以，你们要完全，如同你们的天父是完全的。”</a:t>
            </a:r>
            <a:endParaRPr lang="zh-CN" altLang="zh-CN" sz="2400" dirty="0"/>
          </a:p>
        </p:txBody>
      </p:sp>
    </p:spTree>
    <p:extLst>
      <p:ext uri="{BB962C8B-B14F-4D97-AF65-F5344CB8AC3E}">
        <p14:creationId xmlns:p14="http://schemas.microsoft.com/office/powerpoint/2010/main" val="794674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1AEF45-87BA-7E86-F23A-57C015D06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FB319CA-42C0-89F2-23BF-3461D2957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经文结构</a:t>
            </a:r>
            <a:endParaRPr lang="en-US" altLang="zh-CN" sz="24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主题结构：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论起誓、论报复、论爱仇敌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（三个主题的）词语结构：</a:t>
            </a:r>
            <a:endParaRPr lang="en-US" altLang="zh-CN" sz="2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、你们又听过有对古人说、你们听过有话说、你们听过有话说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、但是我告诉你们、但是我告诉你们、但是我告诉你们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、主的话语再细分结构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C1738657-01D8-7EA9-01FD-F0200D18CE5F}"/>
              </a:ext>
            </a:extLst>
          </p:cNvPr>
          <p:cNvSpPr/>
          <p:nvPr/>
        </p:nvSpPr>
        <p:spPr>
          <a:xfrm>
            <a:off x="4596910" y="2038186"/>
            <a:ext cx="223651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对比、递进</a:t>
            </a:r>
          </a:p>
        </p:txBody>
      </p:sp>
    </p:spTree>
    <p:extLst>
      <p:ext uri="{BB962C8B-B14F-4D97-AF65-F5344CB8AC3E}">
        <p14:creationId xmlns:p14="http://schemas.microsoft.com/office/powerpoint/2010/main" val="1046401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E53E7-7AFC-E46F-A2B7-59B635E3D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55098F2-F22C-B921-E1E3-8333E3933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论起誓（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5:33-37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 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耶稣引用：“古人说，不可背誓，所起的誓，总要向主谨守。”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旧约依据： </a:t>
            </a:r>
            <a:endParaRPr lang="en-US" altLang="zh-CN" sz="24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民数记 </a:t>
            </a:r>
            <a:r>
              <a:rPr lang="en-US" altLang="zh-CN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30:2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：关于起誓与谨守的规定。 </a:t>
            </a:r>
            <a:endParaRPr lang="en-US" altLang="zh-CN" sz="24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申命记 </a:t>
            </a:r>
            <a:r>
              <a:rPr lang="en-US" altLang="zh-CN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23:21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：关于不可违背誓言，要向主偿还。 </a:t>
            </a:r>
            <a:endParaRPr lang="en-US" altLang="zh-CN" sz="24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出埃及记 </a:t>
            </a:r>
            <a:r>
              <a:rPr lang="en-US" altLang="zh-CN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20:7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：涉及不可违背誓言的概念。</a:t>
            </a: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88EC25E7-54A0-386A-6AB4-89BE5C29A9DF}"/>
              </a:ext>
            </a:extLst>
          </p:cNvPr>
          <p:cNvSpPr txBox="1"/>
          <p:nvPr/>
        </p:nvSpPr>
        <p:spPr>
          <a:xfrm>
            <a:off x="1072945" y="663677"/>
            <a:ext cx="59767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“古人说” 之古人是何时代的人？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71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201101-1A2B-3684-87F4-44CCCC0141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A7B8ADC-B3A7-FD04-FB9B-E4BC6C343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endParaRPr lang="en-US" altLang="zh-CN" b="1" dirty="0"/>
          </a:p>
          <a:p>
            <a:pPr>
              <a:spcBef>
                <a:spcPts val="1200"/>
              </a:spcBef>
            </a:pPr>
            <a:endParaRPr lang="en-US" altLang="zh-CN" b="1" dirty="0"/>
          </a:p>
          <a:p>
            <a:pPr>
              <a:spcBef>
                <a:spcPts val="1200"/>
              </a:spcBef>
            </a:pPr>
            <a:r>
              <a:rPr lang="zh-CN" altLang="en-US" b="1" dirty="0"/>
              <a:t>论报复（</a:t>
            </a:r>
            <a:r>
              <a:rPr lang="en-US" altLang="zh-CN" b="1" dirty="0"/>
              <a:t>5:38-42</a:t>
            </a:r>
            <a:r>
              <a:rPr lang="zh-CN" altLang="en-US" b="1" dirty="0"/>
              <a:t>）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耶稣引用：“古人说，以眼还眼，以牙还牙。”‍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旧约依据：</a:t>
            </a:r>
          </a:p>
          <a:p>
            <a:pPr lvl="1">
              <a:lnSpc>
                <a:spcPct val="150000"/>
              </a:lnSpc>
              <a:spcBef>
                <a:spcPts val="1200"/>
              </a:spcBef>
            </a:pPr>
            <a:r>
              <a:rPr lang="zh-CN" altLang="en-US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出埃及记 </a:t>
            </a:r>
            <a:r>
              <a:rPr lang="en-US" altLang="zh-CN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21:24</a:t>
            </a:r>
            <a:r>
              <a:rPr lang="zh-CN" altLang="en-US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：关于“眼还眼，牙还牙”的具体律法。</a:t>
            </a:r>
          </a:p>
          <a:p>
            <a:pPr lvl="1">
              <a:lnSpc>
                <a:spcPct val="150000"/>
              </a:lnSpc>
              <a:spcBef>
                <a:spcPts val="1200"/>
              </a:spcBef>
            </a:pPr>
            <a:r>
              <a:rPr lang="zh-CN" altLang="en-US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利未记 </a:t>
            </a:r>
            <a:r>
              <a:rPr lang="en-US" altLang="zh-CN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24:20</a:t>
            </a:r>
            <a:r>
              <a:rPr lang="zh-CN" altLang="en-US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：关于报复的律法。</a:t>
            </a:r>
          </a:p>
          <a:p>
            <a:pPr lvl="1">
              <a:lnSpc>
                <a:spcPct val="150000"/>
              </a:lnSpc>
              <a:spcBef>
                <a:spcPts val="1200"/>
              </a:spcBef>
            </a:pPr>
            <a:r>
              <a:rPr lang="zh-CN" altLang="en-US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申命记 </a:t>
            </a:r>
            <a:r>
              <a:rPr lang="en-US" altLang="zh-CN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19:21</a:t>
            </a:r>
            <a:r>
              <a:rPr lang="zh-CN" altLang="en-US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：关于报复的律法。</a:t>
            </a: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2D1FD673-5EE9-BD94-E9CF-B514181CFCA7}"/>
              </a:ext>
            </a:extLst>
          </p:cNvPr>
          <p:cNvSpPr txBox="1"/>
          <p:nvPr/>
        </p:nvSpPr>
        <p:spPr>
          <a:xfrm>
            <a:off x="1072945" y="663677"/>
            <a:ext cx="59767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“古人说” 之古人是何时代的人？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032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0DE725-7D77-9896-DC65-619F2CCE65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37A3F61-664E-6D9A-466B-33774107B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</a:pPr>
            <a:endParaRPr lang="en-US" altLang="zh-CN" b="1" dirty="0"/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altLang="zh-CN" b="1" dirty="0"/>
              <a:t> </a:t>
            </a:r>
            <a:r>
              <a:rPr lang="zh-CN" altLang="en-US" b="1" dirty="0"/>
              <a:t>论爱与恨（</a:t>
            </a:r>
            <a:r>
              <a:rPr lang="en-US" altLang="zh-CN" b="1" dirty="0"/>
              <a:t>5:43-48</a:t>
            </a:r>
            <a:r>
              <a:rPr lang="zh-CN" altLang="en-US" b="1" dirty="0"/>
              <a:t>）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耶稣引用：“有话说，当爱你的邻舍，恨你的仇敌。”‍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旧约依据：</a:t>
            </a:r>
          </a:p>
          <a:p>
            <a:pPr lvl="1">
              <a:lnSpc>
                <a:spcPct val="150000"/>
              </a:lnSpc>
              <a:spcBef>
                <a:spcPts val="1200"/>
              </a:spcBef>
            </a:pPr>
            <a:r>
              <a:rPr lang="zh-CN" altLang="en-US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利未记 </a:t>
            </a:r>
            <a:r>
              <a:rPr lang="en-US" altLang="zh-CN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19:18</a:t>
            </a:r>
            <a:r>
              <a:rPr lang="zh-CN" altLang="en-US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：关于爱邻舍的律法。</a:t>
            </a:r>
          </a:p>
          <a:p>
            <a:pPr lvl="1">
              <a:lnSpc>
                <a:spcPct val="150000"/>
              </a:lnSpc>
              <a:spcBef>
                <a:spcPts val="1200"/>
              </a:spcBef>
            </a:pPr>
            <a:r>
              <a:rPr lang="zh-CN" altLang="en-US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利未记 </a:t>
            </a:r>
            <a:r>
              <a:rPr lang="en-US" altLang="zh-CN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19:16-18</a:t>
            </a:r>
            <a:r>
              <a:rPr lang="zh-CN" altLang="en-US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：虽然圣经中并未明确有“恨你的仇敌”的完整句子，但这段经文中包含了犹太人对“仇敌”态度的背景</a:t>
            </a: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03EA0D60-BBA9-46AD-EFBA-45AD42C9C92B}"/>
              </a:ext>
            </a:extLst>
          </p:cNvPr>
          <p:cNvSpPr txBox="1"/>
          <p:nvPr/>
        </p:nvSpPr>
        <p:spPr>
          <a:xfrm>
            <a:off x="1072945" y="663677"/>
            <a:ext cx="59767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“古人说” 之古人是何时代的人？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271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5197</TotalTime>
  <Words>3147</Words>
  <Application>Microsoft Office PowerPoint</Application>
  <PresentationFormat>宽屏</PresentationFormat>
  <Paragraphs>191</Paragraphs>
  <Slides>32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32</vt:i4>
      </vt:variant>
    </vt:vector>
  </HeadingPairs>
  <TitlesOfParts>
    <vt:vector size="38" baseType="lpstr">
      <vt:lpstr>等线</vt:lpstr>
      <vt:lpstr>等线 Light</vt:lpstr>
      <vt:lpstr>微软雅黑</vt:lpstr>
      <vt:lpstr>微软雅黑 Light</vt:lpstr>
      <vt:lpstr>Arial</vt:lpstr>
      <vt:lpstr>Office 主题​​</vt:lpstr>
      <vt:lpstr>PowerPoint 演示文稿</vt:lpstr>
      <vt:lpstr>登山宝训之四 太5:33-48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dy1</dc:creator>
  <cp:lastModifiedBy>dy1</cp:lastModifiedBy>
  <cp:revision>45</cp:revision>
  <dcterms:created xsi:type="dcterms:W3CDTF">2026-01-08T03:31:40Z</dcterms:created>
  <dcterms:modified xsi:type="dcterms:W3CDTF">2026-03-30T13:12:11Z</dcterms:modified>
</cp:coreProperties>
</file>